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theme/theme3.xml" ContentType="application/vnd.openxmlformats-officedocument.them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2"/>
  </p:sldMasterIdLst>
  <p:notesMasterIdLst>
    <p:notesMasterId r:id="rId262"/>
  </p:notesMasterIdLst>
  <p:handoutMasterIdLst>
    <p:handoutMasterId r:id="rId263"/>
  </p:handoutMasterIdLst>
  <p:sldIdLst>
    <p:sldId id="256" r:id="rId3"/>
    <p:sldId id="379" r:id="rId4"/>
    <p:sldId id="257" r:id="rId5"/>
    <p:sldId id="258" r:id="rId6"/>
    <p:sldId id="495" r:id="rId7"/>
    <p:sldId id="280" r:id="rId8"/>
    <p:sldId id="279" r:id="rId9"/>
    <p:sldId id="496" r:id="rId10"/>
    <p:sldId id="377" r:id="rId11"/>
    <p:sldId id="497" r:id="rId12"/>
    <p:sldId id="498" r:id="rId13"/>
    <p:sldId id="283" r:id="rId14"/>
    <p:sldId id="285" r:id="rId15"/>
    <p:sldId id="394" r:id="rId16"/>
    <p:sldId id="284" r:id="rId17"/>
    <p:sldId id="292" r:id="rId18"/>
    <p:sldId id="260" r:id="rId19"/>
    <p:sldId id="288" r:id="rId20"/>
    <p:sldId id="286" r:id="rId21"/>
    <p:sldId id="290" r:id="rId22"/>
    <p:sldId id="295" r:id="rId23"/>
    <p:sldId id="287" r:id="rId24"/>
    <p:sldId id="293" r:id="rId25"/>
    <p:sldId id="294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291" r:id="rId47"/>
    <p:sldId id="317" r:id="rId48"/>
    <p:sldId id="318" r:id="rId49"/>
    <p:sldId id="319" r:id="rId50"/>
    <p:sldId id="320" r:id="rId51"/>
    <p:sldId id="321" r:id="rId52"/>
    <p:sldId id="322" r:id="rId53"/>
    <p:sldId id="316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23" r:id="rId68"/>
    <p:sldId id="502" r:id="rId69"/>
    <p:sldId id="503" r:id="rId70"/>
    <p:sldId id="504" r:id="rId71"/>
    <p:sldId id="505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337" r:id="rId83"/>
    <p:sldId id="340" r:id="rId84"/>
    <p:sldId id="282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499" r:id="rId94"/>
    <p:sldId id="500" r:id="rId95"/>
    <p:sldId id="501" r:id="rId96"/>
    <p:sldId id="338" r:id="rId97"/>
    <p:sldId id="259" r:id="rId98"/>
    <p:sldId id="281" r:id="rId99"/>
    <p:sldId id="393" r:id="rId100"/>
    <p:sldId id="339" r:id="rId101"/>
    <p:sldId id="350" r:id="rId102"/>
    <p:sldId id="351" r:id="rId103"/>
    <p:sldId id="352" r:id="rId104"/>
    <p:sldId id="349" r:id="rId105"/>
    <p:sldId id="353" r:id="rId106"/>
    <p:sldId id="354" r:id="rId107"/>
    <p:sldId id="355" r:id="rId108"/>
    <p:sldId id="367" r:id="rId109"/>
    <p:sldId id="356" r:id="rId110"/>
    <p:sldId id="359" r:id="rId111"/>
    <p:sldId id="378" r:id="rId112"/>
    <p:sldId id="360" r:id="rId113"/>
    <p:sldId id="361" r:id="rId114"/>
    <p:sldId id="362" r:id="rId115"/>
    <p:sldId id="363" r:id="rId116"/>
    <p:sldId id="364" r:id="rId117"/>
    <p:sldId id="365" r:id="rId118"/>
    <p:sldId id="388" r:id="rId119"/>
    <p:sldId id="389" r:id="rId120"/>
    <p:sldId id="357" r:id="rId121"/>
    <p:sldId id="358" r:id="rId122"/>
    <p:sldId id="366" r:id="rId123"/>
    <p:sldId id="380" r:id="rId124"/>
    <p:sldId id="381" r:id="rId125"/>
    <p:sldId id="382" r:id="rId126"/>
    <p:sldId id="383" r:id="rId127"/>
    <p:sldId id="386" r:id="rId128"/>
    <p:sldId id="384" r:id="rId129"/>
    <p:sldId id="385" r:id="rId130"/>
    <p:sldId id="387" r:id="rId131"/>
    <p:sldId id="368" r:id="rId132"/>
    <p:sldId id="390" r:id="rId133"/>
    <p:sldId id="392" r:id="rId134"/>
    <p:sldId id="391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4" r:id="rId144"/>
    <p:sldId id="403" r:id="rId145"/>
    <p:sldId id="370" r:id="rId146"/>
    <p:sldId id="405" r:id="rId147"/>
    <p:sldId id="517" r:id="rId148"/>
    <p:sldId id="518" r:id="rId149"/>
    <p:sldId id="519" r:id="rId150"/>
    <p:sldId id="520" r:id="rId151"/>
    <p:sldId id="521" r:id="rId152"/>
    <p:sldId id="522" r:id="rId153"/>
    <p:sldId id="523" r:id="rId154"/>
    <p:sldId id="524" r:id="rId155"/>
    <p:sldId id="525" r:id="rId156"/>
    <p:sldId id="526" r:id="rId157"/>
    <p:sldId id="527" r:id="rId158"/>
    <p:sldId id="528" r:id="rId159"/>
    <p:sldId id="529" r:id="rId160"/>
    <p:sldId id="530" r:id="rId161"/>
    <p:sldId id="516" r:id="rId162"/>
    <p:sldId id="406" r:id="rId163"/>
    <p:sldId id="407" r:id="rId164"/>
    <p:sldId id="408" r:id="rId165"/>
    <p:sldId id="409" r:id="rId166"/>
    <p:sldId id="411" r:id="rId167"/>
    <p:sldId id="410" r:id="rId168"/>
    <p:sldId id="412" r:id="rId169"/>
    <p:sldId id="413" r:id="rId170"/>
    <p:sldId id="414" r:id="rId171"/>
    <p:sldId id="369" r:id="rId172"/>
    <p:sldId id="415" r:id="rId173"/>
    <p:sldId id="416" r:id="rId174"/>
    <p:sldId id="419" r:id="rId175"/>
    <p:sldId id="417" r:id="rId176"/>
    <p:sldId id="418" r:id="rId177"/>
    <p:sldId id="420" r:id="rId178"/>
    <p:sldId id="371" r:id="rId179"/>
    <p:sldId id="531" r:id="rId180"/>
    <p:sldId id="532" r:id="rId181"/>
    <p:sldId id="533" r:id="rId182"/>
    <p:sldId id="534" r:id="rId183"/>
    <p:sldId id="373" r:id="rId184"/>
    <p:sldId id="421" r:id="rId185"/>
    <p:sldId id="374" r:id="rId186"/>
    <p:sldId id="422" r:id="rId187"/>
    <p:sldId id="423" r:id="rId188"/>
    <p:sldId id="446" r:id="rId189"/>
    <p:sldId id="426" r:id="rId190"/>
    <p:sldId id="424" r:id="rId191"/>
    <p:sldId id="425" r:id="rId192"/>
    <p:sldId id="427" r:id="rId193"/>
    <p:sldId id="428" r:id="rId194"/>
    <p:sldId id="429" r:id="rId195"/>
    <p:sldId id="430" r:id="rId196"/>
    <p:sldId id="431" r:id="rId197"/>
    <p:sldId id="432" r:id="rId198"/>
    <p:sldId id="433" r:id="rId199"/>
    <p:sldId id="447" r:id="rId200"/>
    <p:sldId id="434" r:id="rId201"/>
    <p:sldId id="435" r:id="rId202"/>
    <p:sldId id="436" r:id="rId203"/>
    <p:sldId id="448" r:id="rId204"/>
    <p:sldId id="438" r:id="rId205"/>
    <p:sldId id="437" r:id="rId206"/>
    <p:sldId id="439" r:id="rId207"/>
    <p:sldId id="440" r:id="rId208"/>
    <p:sldId id="441" r:id="rId209"/>
    <p:sldId id="449" r:id="rId210"/>
    <p:sldId id="442" r:id="rId211"/>
    <p:sldId id="443" r:id="rId212"/>
    <p:sldId id="444" r:id="rId213"/>
    <p:sldId id="445" r:id="rId214"/>
    <p:sldId id="451" r:id="rId215"/>
    <p:sldId id="452" r:id="rId216"/>
    <p:sldId id="458" r:id="rId217"/>
    <p:sldId id="453" r:id="rId218"/>
    <p:sldId id="454" r:id="rId219"/>
    <p:sldId id="455" r:id="rId220"/>
    <p:sldId id="457" r:id="rId221"/>
    <p:sldId id="456" r:id="rId222"/>
    <p:sldId id="460" r:id="rId223"/>
    <p:sldId id="450" r:id="rId224"/>
    <p:sldId id="461" r:id="rId225"/>
    <p:sldId id="462" r:id="rId226"/>
    <p:sldId id="463" r:id="rId227"/>
    <p:sldId id="464" r:id="rId228"/>
    <p:sldId id="465" r:id="rId229"/>
    <p:sldId id="466" r:id="rId230"/>
    <p:sldId id="467" r:id="rId231"/>
    <p:sldId id="468" r:id="rId232"/>
    <p:sldId id="469" r:id="rId233"/>
    <p:sldId id="470" r:id="rId234"/>
    <p:sldId id="375" r:id="rId235"/>
    <p:sldId id="471" r:id="rId236"/>
    <p:sldId id="472" r:id="rId237"/>
    <p:sldId id="473" r:id="rId238"/>
    <p:sldId id="474" r:id="rId239"/>
    <p:sldId id="475" r:id="rId240"/>
    <p:sldId id="477" r:id="rId241"/>
    <p:sldId id="476" r:id="rId242"/>
    <p:sldId id="478" r:id="rId243"/>
    <p:sldId id="479" r:id="rId244"/>
    <p:sldId id="480" r:id="rId245"/>
    <p:sldId id="481" r:id="rId246"/>
    <p:sldId id="482" r:id="rId247"/>
    <p:sldId id="483" r:id="rId248"/>
    <p:sldId id="484" r:id="rId249"/>
    <p:sldId id="485" r:id="rId250"/>
    <p:sldId id="486" r:id="rId251"/>
    <p:sldId id="487" r:id="rId252"/>
    <p:sldId id="489" r:id="rId253"/>
    <p:sldId id="488" r:id="rId254"/>
    <p:sldId id="490" r:id="rId255"/>
    <p:sldId id="491" r:id="rId256"/>
    <p:sldId id="492" r:id="rId257"/>
    <p:sldId id="493" r:id="rId258"/>
    <p:sldId id="494" r:id="rId259"/>
    <p:sldId id="376" r:id="rId260"/>
    <p:sldId id="372" r:id="rId26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33CC"/>
    <a:srgbClr val="006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479" autoAdjust="0"/>
    <p:restoredTop sz="94456" autoAdjust="0"/>
  </p:normalViewPr>
  <p:slideViewPr>
    <p:cSldViewPr>
      <p:cViewPr varScale="1">
        <p:scale>
          <a:sx n="60" d="100"/>
          <a:sy n="60" d="100"/>
        </p:scale>
        <p:origin x="-172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342" y="-90"/>
      </p:cViewPr>
      <p:guideLst>
        <p:guide orient="horz" pos="3223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slide" Target="slides/slide221.xml"/><Relationship Id="rId228" Type="http://schemas.openxmlformats.org/officeDocument/2006/relationships/slide" Target="slides/slide226.xml"/><Relationship Id="rId244" Type="http://schemas.openxmlformats.org/officeDocument/2006/relationships/slide" Target="slides/slide242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65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theme" Target="theme/theme1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handoutMaster" Target="handoutMasters/handout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DDE19-01E9-47A2-9C3E-0A2B7E471E0B}" type="datetimeFigureOut">
              <a:rPr lang="fr-FR" smtClean="0"/>
              <a:pPr/>
              <a:t>17/04/2019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08B10-08D5-4AAD-8BC3-4B9BB892C0E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83117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fr-FR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70BC674-AB69-401B-AF5A-2CA9F2A8A94F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fr-FR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fr-FR" altLang="fr-FR" noProof="0" smtClean="0"/>
              <a:t>Cliquer ici pour modifier les styles du texte du masque</a:t>
            </a:r>
          </a:p>
          <a:p>
            <a:pPr lvl="1"/>
            <a:r>
              <a:rPr lang="fr-FR" altLang="fr-FR" noProof="0" smtClean="0"/>
              <a:t>Deuxième niveau</a:t>
            </a:r>
          </a:p>
          <a:p>
            <a:pPr lvl="2"/>
            <a:r>
              <a:rPr lang="fr-FR" altLang="fr-FR" noProof="0" smtClean="0"/>
              <a:t>Troisième niveau</a:t>
            </a:r>
          </a:p>
          <a:p>
            <a:pPr lvl="3"/>
            <a:r>
              <a:rPr lang="fr-FR" altLang="fr-FR" noProof="0" smtClean="0"/>
              <a:t>Quatrième niveau</a:t>
            </a:r>
          </a:p>
          <a:p>
            <a:pPr lvl="4"/>
            <a:r>
              <a:rPr lang="fr-FR" altLang="fr-FR" noProof="0" smtClean="0"/>
              <a:t>Cinquième niveau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 latinLnBrk="0">
              <a:spcBef>
                <a:spcPts val="0"/>
              </a:spcBef>
              <a:spcAft>
                <a:spcPts val="0"/>
              </a:spcAft>
              <a:defRPr lang="fr-FR"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F81B69A-A60E-4AB1-B20C-091285D216A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1148570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fr-FR"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altLang="fr-FR" smtClean="0">
              <a:ea typeface="ＭＳ Ｐゴシック" pitchFamily="34" charset="-128"/>
            </a:endParaRP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7995F0-8517-445C-91AE-3CB1D2C2669C}" type="slidenum">
              <a:rPr lang="fr-FR" altLang="fr-FR" smtClean="0"/>
              <a:pPr/>
              <a:t>1</a:t>
            </a:fld>
            <a:endParaRPr lang="fr-FR" alt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Neo4j utilisé par </a:t>
            </a:r>
            <a:r>
              <a:rPr lang="fr-FR" dirty="0" err="1" smtClean="0"/>
              <a:t>ebay</a:t>
            </a:r>
            <a:r>
              <a:rPr lang="fr-FR" dirty="0" smtClean="0"/>
              <a:t> , </a:t>
            </a:r>
            <a:r>
              <a:rPr lang="fr-FR" dirty="0" err="1" smtClean="0"/>
              <a:t>cisco</a:t>
            </a:r>
            <a:r>
              <a:rPr lang="fr-FR" dirty="0" smtClean="0"/>
              <a:t> UBS ,</a:t>
            </a:r>
            <a:r>
              <a:rPr lang="fr-FR" baseline="0" dirty="0" smtClean="0"/>
              <a:t> TOM </a:t>
            </a:r>
            <a:r>
              <a:rPr lang="fr-FR" baseline="0" dirty="0" err="1" smtClean="0"/>
              <a:t>TOM</a:t>
            </a:r>
            <a:endParaRPr lang="fr-FR" baseline="0" dirty="0" smtClean="0"/>
          </a:p>
          <a:p>
            <a:r>
              <a:rPr lang="fr-FR" baseline="0" dirty="0" err="1" smtClean="0"/>
              <a:t>OrientDB</a:t>
            </a:r>
            <a:r>
              <a:rPr lang="fr-FR" baseline="0" dirty="0" smtClean="0"/>
              <a:t> (Apache) </a:t>
            </a:r>
            <a:r>
              <a:rPr lang="fr-FR" baseline="0" dirty="0" err="1" smtClean="0"/>
              <a:t>cisco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sky</a:t>
            </a:r>
            <a:endParaRPr lang="fr-FR" baseline="0" dirty="0" smtClean="0"/>
          </a:p>
          <a:p>
            <a:r>
              <a:rPr lang="fr-FR" baseline="0" dirty="0" err="1" smtClean="0"/>
              <a:t>FlockDB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Twitter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44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Rs01:SECONDARY&gt;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79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personne peur avoir</a:t>
            </a:r>
            <a:r>
              <a:rPr lang="fr-FR" baseline="0" dirty="0" smtClean="0"/>
              <a:t> plusieurs domaine d’expertise, des emplois successifs et une habitation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87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Statement</a:t>
            </a:r>
            <a:r>
              <a:rPr lang="fr-FR" dirty="0" smtClean="0"/>
              <a:t> st = </a:t>
            </a:r>
            <a:r>
              <a:rPr lang="fr-FR" dirty="0" err="1" smtClean="0"/>
              <a:t>conn.createStatement</a:t>
            </a:r>
            <a:r>
              <a:rPr lang="fr-FR" dirty="0" smtClean="0"/>
              <a:t>();</a:t>
            </a:r>
          </a:p>
          <a:p>
            <a:r>
              <a:rPr lang="fr-FR" dirty="0" err="1" smtClean="0"/>
              <a:t>ResultSet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rs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st.executeQuery</a:t>
            </a:r>
            <a:r>
              <a:rPr lang="fr-FR" baseline="0" dirty="0" smtClean="0"/>
              <a:t>(‘’select *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nomTable</a:t>
            </a:r>
            <a:r>
              <a:rPr lang="fr-FR" baseline="0" dirty="0" smtClean="0"/>
              <a:t>);</a:t>
            </a:r>
          </a:p>
          <a:p>
            <a:endParaRPr lang="fr-FR" baseline="0" dirty="0" smtClean="0"/>
          </a:p>
          <a:p>
            <a:r>
              <a:rPr lang="fr-FR" baseline="0" dirty="0" err="1" smtClean="0"/>
              <a:t>While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rs.next</a:t>
            </a:r>
            <a:r>
              <a:rPr lang="fr-FR" baseline="0" dirty="0" smtClean="0"/>
              <a:t>()){</a:t>
            </a:r>
          </a:p>
          <a:p>
            <a:r>
              <a:rPr lang="fr-FR" baseline="0" dirty="0" smtClean="0"/>
              <a:t>	</a:t>
            </a:r>
          </a:p>
          <a:p>
            <a:r>
              <a:rPr lang="fr-FR" baseline="0" dirty="0" smtClean="0"/>
              <a:t>}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138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140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149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150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156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157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159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2000" b="1" dirty="0" smtClean="0"/>
              <a:t>3v</a:t>
            </a:r>
            <a:r>
              <a:rPr lang="fr-FR" sz="2000" b="1" baseline="0" dirty="0" smtClean="0"/>
              <a:t> : beaucoup de données pour volume , Un débit monstrueux = </a:t>
            </a:r>
            <a:r>
              <a:rPr lang="fr-FR" sz="2000" b="1" baseline="0" dirty="0" err="1" smtClean="0"/>
              <a:t>Velocité</a:t>
            </a:r>
            <a:r>
              <a:rPr lang="fr-FR" sz="2000" b="1" baseline="0" dirty="0" smtClean="0"/>
              <a:t> , et des données hétérogène = </a:t>
            </a:r>
            <a:r>
              <a:rPr lang="fr-FR" sz="2000" b="1" baseline="0" dirty="0" err="1" smtClean="0"/>
              <a:t>Varièté</a:t>
            </a:r>
            <a:r>
              <a:rPr lang="fr-FR" sz="2000" b="1" baseline="0" dirty="0" smtClean="0"/>
              <a:t>. Un 4v qui est la </a:t>
            </a:r>
            <a:r>
              <a:rPr lang="fr-FR" sz="2000" b="1" baseline="0" dirty="0" err="1" smtClean="0"/>
              <a:t>Veracité</a:t>
            </a:r>
            <a:r>
              <a:rPr lang="fr-FR" sz="2000" b="1" baseline="0" dirty="0" smtClean="0"/>
              <a:t> = analyser les données pour savoir si les données sont vrai</a:t>
            </a:r>
          </a:p>
          <a:p>
            <a:r>
              <a:rPr lang="fr-FR" sz="2000" b="1" baseline="0" dirty="0" smtClean="0"/>
              <a:t> </a:t>
            </a:r>
          </a:p>
          <a:p>
            <a:r>
              <a:rPr lang="fr-FR" sz="2000" b="1" baseline="0" dirty="0" smtClean="0"/>
              <a:t>Le relationnel de </a:t>
            </a:r>
            <a:r>
              <a:rPr lang="fr-FR" sz="2000" b="1" baseline="0" dirty="0" err="1" smtClean="0"/>
              <a:t>repond</a:t>
            </a:r>
            <a:r>
              <a:rPr lang="fr-FR" sz="2000" b="1" baseline="0" dirty="0" smtClean="0"/>
              <a:t> bien au </a:t>
            </a:r>
            <a:r>
              <a:rPr lang="fr-FR" sz="2000" b="1" baseline="0" dirty="0" err="1" smtClean="0"/>
              <a:t>besion</a:t>
            </a:r>
            <a:r>
              <a:rPr lang="fr-FR" sz="2000" b="1" baseline="0" dirty="0" smtClean="0"/>
              <a:t> définit par les 3v,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ACID = </a:t>
            </a:r>
            <a:r>
              <a:rPr lang="fr-FR" b="1" dirty="0" smtClean="0"/>
              <a:t>Atomicité</a:t>
            </a:r>
            <a:r>
              <a:rPr lang="fr-FR" dirty="0" smtClean="0"/>
              <a:t>, </a:t>
            </a:r>
            <a:r>
              <a:rPr lang="fr-FR" b="1" dirty="0" smtClean="0"/>
              <a:t>Cohérenc</a:t>
            </a:r>
            <a:r>
              <a:rPr lang="fr-FR" dirty="0" smtClean="0"/>
              <a:t>e (intégrité de données),</a:t>
            </a:r>
            <a:r>
              <a:rPr lang="fr-FR" b="1" dirty="0" smtClean="0"/>
              <a:t> Isolation </a:t>
            </a:r>
            <a:r>
              <a:rPr lang="fr-FR" dirty="0" smtClean="0"/>
              <a:t>(une transaction met un verrou pour les accès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conccurent</a:t>
            </a:r>
            <a:r>
              <a:rPr lang="fr-FR" dirty="0" smtClean="0"/>
              <a:t>) </a:t>
            </a:r>
            <a:r>
              <a:rPr lang="fr-FR" b="1" dirty="0" smtClean="0"/>
              <a:t>,Durabilité (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/>
              <a:t>Redis (</a:t>
            </a:r>
            <a:r>
              <a:rPr lang="fr-FR" sz="1200" dirty="0" err="1" smtClean="0"/>
              <a:t>VMWare</a:t>
            </a:r>
            <a:r>
              <a:rPr lang="fr-FR" sz="1200" dirty="0" smtClean="0"/>
              <a:t> ) : Vodafone, Nokia ,</a:t>
            </a:r>
            <a:r>
              <a:rPr lang="fr-FR" sz="1200" baseline="0" dirty="0" smtClean="0"/>
              <a:t> Samsung ou Docker</a:t>
            </a:r>
            <a:endParaRPr lang="fr-FR" sz="1200" dirty="0" smtClean="0"/>
          </a:p>
          <a:p>
            <a:r>
              <a:rPr lang="fr-FR" sz="1200" dirty="0" err="1" smtClean="0"/>
              <a:t>Memcached</a:t>
            </a:r>
            <a:r>
              <a:rPr lang="fr-FR" sz="1200" dirty="0" smtClean="0"/>
              <a:t> (</a:t>
            </a:r>
            <a:r>
              <a:rPr lang="fr-FR" sz="1200" dirty="0" err="1" smtClean="0"/>
              <a:t>Danga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Azure cosmos DB (Microsoft)</a:t>
            </a:r>
          </a:p>
          <a:p>
            <a:r>
              <a:rPr lang="fr-FR" sz="1200" dirty="0" err="1" smtClean="0"/>
              <a:t>SimpleDB</a:t>
            </a:r>
            <a:r>
              <a:rPr lang="fr-FR" sz="1200" dirty="0" smtClean="0"/>
              <a:t> (Amazon ) : LG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22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dirty="0" smtClean="0"/>
              <a:t>Redis (</a:t>
            </a:r>
            <a:r>
              <a:rPr lang="fr-FR" sz="1200" dirty="0" err="1" smtClean="0"/>
              <a:t>VMWare</a:t>
            </a:r>
            <a:r>
              <a:rPr lang="fr-FR" sz="1200" dirty="0" smtClean="0"/>
              <a:t> ) : Vodafone, Nokia ,</a:t>
            </a:r>
            <a:r>
              <a:rPr lang="fr-FR" sz="1200" baseline="0" dirty="0" smtClean="0"/>
              <a:t> Samsung ou Docker</a:t>
            </a:r>
            <a:endParaRPr lang="fr-FR" sz="1200" dirty="0" smtClean="0"/>
          </a:p>
          <a:p>
            <a:r>
              <a:rPr lang="fr-FR" sz="1200" dirty="0" err="1" smtClean="0"/>
              <a:t>Memcached</a:t>
            </a:r>
            <a:r>
              <a:rPr lang="fr-FR" sz="1200" dirty="0" smtClean="0"/>
              <a:t> (</a:t>
            </a:r>
            <a:r>
              <a:rPr lang="fr-FR" sz="1200" dirty="0" err="1" smtClean="0"/>
              <a:t>Danga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Azure cosmos DB (Microsoft)</a:t>
            </a:r>
          </a:p>
          <a:p>
            <a:r>
              <a:rPr lang="fr-FR" sz="1200" dirty="0" err="1" smtClean="0"/>
              <a:t>SimpleDB</a:t>
            </a:r>
            <a:r>
              <a:rPr lang="fr-FR" sz="1200" dirty="0" smtClean="0"/>
              <a:t> (Amazon ) : LG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23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BigTable</a:t>
            </a:r>
            <a:r>
              <a:rPr lang="fr-FR" dirty="0" smtClean="0"/>
              <a:t> 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google</a:t>
            </a:r>
            <a:endParaRPr lang="fr-FR" baseline="0" dirty="0" smtClean="0"/>
          </a:p>
          <a:p>
            <a:r>
              <a:rPr lang="fr-FR" baseline="0" dirty="0" err="1" smtClean="0"/>
              <a:t>Hbase</a:t>
            </a:r>
            <a:r>
              <a:rPr lang="fr-FR" baseline="0" dirty="0" smtClean="0"/>
              <a:t> de Apache et de </a:t>
            </a:r>
            <a:r>
              <a:rPr lang="fr-FR" baseline="0" dirty="0" err="1" smtClean="0"/>
              <a:t>Hadoop</a:t>
            </a:r>
            <a:endParaRPr lang="fr-FR" baseline="0" dirty="0" smtClean="0"/>
          </a:p>
          <a:p>
            <a:r>
              <a:rPr lang="fr-FR" baseline="0" dirty="0" err="1" smtClean="0"/>
              <a:t>Elasticsearch</a:t>
            </a:r>
            <a:r>
              <a:rPr lang="fr-FR" baseline="0" dirty="0" smtClean="0"/>
              <a:t> qui est un moteur de recherche</a:t>
            </a:r>
          </a:p>
          <a:p>
            <a:r>
              <a:rPr lang="fr-FR" baseline="0" dirty="0" smtClean="0"/>
              <a:t>Ou encore </a:t>
            </a:r>
            <a:r>
              <a:rPr lang="fr-FR" baseline="0" dirty="0" err="1" smtClean="0"/>
              <a:t>Spark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sql</a:t>
            </a:r>
            <a:r>
              <a:rPr lang="fr-FR" baseline="0" dirty="0" smtClean="0"/>
              <a:t> de Apache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28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Pour récupérer les relations entre les éléments, de nombreuses jointures entre différentes tables sont nécessaires dans une base relationnelle,  ce qui complexifie les requêtes à mettre en place et augmente nettement les temps de calculs comparé  à une base </a:t>
            </a:r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Nosql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graphe.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requetes</a:t>
            </a:r>
            <a:r>
              <a:rPr lang="fr-FR" dirty="0" smtClean="0"/>
              <a:t> que l’on peut exprimer</a:t>
            </a:r>
            <a:r>
              <a:rPr lang="fr-FR" baseline="0" dirty="0" smtClean="0"/>
              <a:t> sont basées sur la gestion de chemins, propagations, voire de recommandations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33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Neo4j utilisé par </a:t>
            </a:r>
            <a:r>
              <a:rPr lang="fr-FR" dirty="0" err="1" smtClean="0"/>
              <a:t>ebay</a:t>
            </a:r>
            <a:r>
              <a:rPr lang="fr-FR" dirty="0" smtClean="0"/>
              <a:t> , </a:t>
            </a:r>
            <a:r>
              <a:rPr lang="fr-FR" dirty="0" err="1" smtClean="0"/>
              <a:t>cisco</a:t>
            </a:r>
            <a:r>
              <a:rPr lang="fr-FR" dirty="0" smtClean="0"/>
              <a:t> UBS ,</a:t>
            </a:r>
            <a:r>
              <a:rPr lang="fr-FR" baseline="0" dirty="0" smtClean="0"/>
              <a:t> TOM </a:t>
            </a:r>
            <a:r>
              <a:rPr lang="fr-FR" baseline="0" dirty="0" err="1" smtClean="0"/>
              <a:t>TOM</a:t>
            </a:r>
            <a:endParaRPr lang="fr-FR" baseline="0" dirty="0" smtClean="0"/>
          </a:p>
          <a:p>
            <a:r>
              <a:rPr lang="fr-FR" baseline="0" dirty="0" err="1" smtClean="0"/>
              <a:t>OrientDB</a:t>
            </a:r>
            <a:r>
              <a:rPr lang="fr-FR" baseline="0" dirty="0" smtClean="0"/>
              <a:t> (Apache) </a:t>
            </a:r>
            <a:r>
              <a:rPr lang="fr-FR" baseline="0" dirty="0" err="1" smtClean="0"/>
              <a:t>cisco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sky</a:t>
            </a:r>
            <a:endParaRPr lang="fr-FR" baseline="0" dirty="0" smtClean="0"/>
          </a:p>
          <a:p>
            <a:r>
              <a:rPr lang="fr-FR" baseline="0" dirty="0" err="1" smtClean="0"/>
              <a:t>FlockDB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Twitter</a:t>
            </a:r>
            <a:r>
              <a:rPr lang="fr-FR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81B69A-A60E-4AB1-B20C-091285D216A0}" type="slidenum">
              <a:rPr lang="fr-FR" altLang="fr-FR" smtClean="0"/>
              <a:pPr>
                <a:defRPr/>
              </a:pPr>
              <a:t>36</a:t>
            </a:fld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/>
          <p:nvPr/>
        </p:nvSpPr>
        <p:spPr>
          <a:xfrm>
            <a:off x="921433" y="1413803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50000" t="50000" r="100000" b="1250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Oval 8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5608" y="435936"/>
            <a:ext cx="7406640" cy="1472184"/>
          </a:xfrm>
        </p:spPr>
        <p:txBody>
          <a:bodyPr anchor="b"/>
          <a:lstStyle>
            <a:lvl1pPr algn="l" latinLnBrk="0">
              <a:defRPr lang="fr-FR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/>
          <a:lstStyle>
            <a:lvl1pPr marL="73152" indent="0" algn="l" latinLnBrk="0">
              <a:buNone/>
              <a:defRPr lang="fr-FR"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ACE4E-5E14-41BA-8932-1871834560B2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EF1F3-C5E9-4653-9A72-7A6654EFD51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B380-73D2-4289-8594-B0BEA9CC7421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1CED2-0665-448A-BBF8-27F8D5D8A59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1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C5B1B2-FCD4-4BCE-995D-3251E5904B63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95187-361D-4EB7-970B-A0666D27CDA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66DF6-A186-449F-9C08-4DFCFAE23015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244DB-08B0-4086-84DD-15805631B9B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50000" t="50000" r="100000" b="1250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7" name="Oval 8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6"/>
            <a:ext cx="6400800" cy="2286000"/>
          </a:xfrm>
        </p:spPr>
        <p:txBody>
          <a:bodyPr anchor="t"/>
          <a:lstStyle>
            <a:lvl1pPr algn="l" latinLnBrk="0">
              <a:lnSpc>
                <a:spcPts val="4500"/>
              </a:lnSpc>
              <a:buNone/>
              <a:defRPr lang="fr-FR" sz="4000" b="1" cap="all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100139"/>
            <a:ext cx="6400800" cy="1509712"/>
          </a:xfrm>
        </p:spPr>
        <p:txBody>
          <a:bodyPr anchor="b"/>
          <a:lstStyle>
            <a:lvl1pPr marL="27432" indent="0" latinLnBrk="0">
              <a:lnSpc>
                <a:spcPts val="2300"/>
              </a:lnSpc>
              <a:spcBef>
                <a:spcPts val="0"/>
              </a:spcBef>
              <a:buNone/>
              <a:defRPr lang="fr-FR"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lang="fr-FR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fr-FR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fr-F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EAB02-6A67-4FE3-B7A5-71FFBF1E63E6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82FE1-C0CB-4335-B78A-C25705525DB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8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Donut 10"/>
          <p:cNvSpPr/>
          <p:nvPr/>
        </p:nvSpPr>
        <p:spPr>
          <a:xfrm rot="2315675">
            <a:off x="182884" y="1055078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85000" t="100000" r="1000000" b="30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3463" y="0"/>
            <a:ext cx="8131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 latinLnBrk="0">
              <a:defRPr lang="fr-FR" sz="2800"/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 latinLnBrk="0">
              <a:defRPr lang="fr-FR" sz="2800"/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98F86-3CC1-44CF-9F10-974FC27F33DB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AE8E0-631C-48E2-874D-1169692A5FD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 latinLnBrk="0">
              <a:defRPr lang="fr-FR" sz="4500" b="1" cap="none" baseline="0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283464" algn="l" latinLnBrk="0">
              <a:lnSpc>
                <a:spcPct val="100000"/>
              </a:lnSpc>
              <a:spcBef>
                <a:spcPts val="100"/>
              </a:spcBef>
              <a:buNone/>
              <a:defRPr lang="fr-FR" sz="1900" b="0">
                <a:solidFill>
                  <a:schemeClr val="tx1"/>
                </a:solidFill>
              </a:defRPr>
            </a:lvl1pPr>
            <a:lvl2pPr>
              <a:buNone/>
              <a:defRPr lang="fr-FR" sz="2000" b="1"/>
            </a:lvl2pPr>
            <a:lvl3pPr>
              <a:buNone/>
              <a:defRPr lang="fr-FR" sz="1800" b="1"/>
            </a:lvl3pPr>
            <a:lvl4pPr>
              <a:buNone/>
              <a:defRPr lang="fr-FR" sz="1600" b="1"/>
            </a:lvl4pPr>
            <a:lvl5pPr>
              <a:buNone/>
              <a:defRPr lang="fr-FR"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9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283464" algn="l" latinLnBrk="0">
              <a:lnSpc>
                <a:spcPct val="100000"/>
              </a:lnSpc>
              <a:spcBef>
                <a:spcPts val="100"/>
              </a:spcBef>
              <a:buNone/>
              <a:defRPr lang="fr-FR" sz="1900" b="0">
                <a:solidFill>
                  <a:schemeClr val="tx1"/>
                </a:solidFill>
              </a:defRPr>
            </a:lvl1pPr>
            <a:lvl2pPr>
              <a:buNone/>
              <a:defRPr lang="fr-FR" sz="2000" b="1"/>
            </a:lvl2pPr>
            <a:lvl3pPr>
              <a:buNone/>
              <a:defRPr lang="fr-FR" sz="1800" b="1"/>
            </a:lvl3pPr>
            <a:lvl4pPr>
              <a:buNone/>
              <a:defRPr lang="fr-FR" sz="1600" b="1"/>
            </a:lvl4pPr>
            <a:lvl5pPr>
              <a:buNone/>
              <a:defRPr lang="fr-FR"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 latinLnBrk="0">
              <a:lnSpc>
                <a:spcPct val="100000"/>
              </a:lnSpc>
              <a:spcBef>
                <a:spcPts val="700"/>
              </a:spcBef>
              <a:defRPr lang="fr-FR" sz="2400"/>
            </a:lvl1pPr>
            <a:lvl2pPr>
              <a:lnSpc>
                <a:spcPct val="100000"/>
              </a:lnSpc>
              <a:spcBef>
                <a:spcPts val="700"/>
              </a:spcBef>
              <a:defRPr lang="fr-FR" sz="2000"/>
            </a:lvl2pPr>
            <a:lvl3pPr>
              <a:lnSpc>
                <a:spcPct val="100000"/>
              </a:lnSpc>
              <a:spcBef>
                <a:spcPts val="700"/>
              </a:spcBef>
              <a:defRPr lang="fr-FR" sz="1800"/>
            </a:lvl3pPr>
            <a:lvl4pPr>
              <a:lnSpc>
                <a:spcPct val="100000"/>
              </a:lnSpc>
              <a:spcBef>
                <a:spcPts val="700"/>
              </a:spcBef>
              <a:defRPr lang="fr-FR" sz="1600"/>
            </a:lvl4pPr>
            <a:lvl5pPr>
              <a:lnSpc>
                <a:spcPct val="100000"/>
              </a:lnSpc>
              <a:spcBef>
                <a:spcPts val="700"/>
              </a:spcBef>
              <a:defRPr lang="fr-FR"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 latinLnBrk="0">
              <a:lnSpc>
                <a:spcPct val="100000"/>
              </a:lnSpc>
              <a:spcBef>
                <a:spcPts val="700"/>
              </a:spcBef>
              <a:defRPr lang="fr-FR" sz="2400"/>
            </a:lvl1pPr>
            <a:lvl2pPr>
              <a:lnSpc>
                <a:spcPct val="100000"/>
              </a:lnSpc>
              <a:spcBef>
                <a:spcPts val="700"/>
              </a:spcBef>
              <a:defRPr lang="fr-FR" sz="2000"/>
            </a:lvl2pPr>
            <a:lvl3pPr>
              <a:lnSpc>
                <a:spcPct val="100000"/>
              </a:lnSpc>
              <a:spcBef>
                <a:spcPts val="700"/>
              </a:spcBef>
              <a:defRPr lang="fr-FR" sz="1800"/>
            </a:lvl3pPr>
            <a:lvl4pPr>
              <a:lnSpc>
                <a:spcPct val="100000"/>
              </a:lnSpc>
              <a:spcBef>
                <a:spcPts val="700"/>
              </a:spcBef>
              <a:defRPr lang="fr-FR" sz="1600"/>
            </a:lvl4pPr>
            <a:lvl5pPr>
              <a:lnSpc>
                <a:spcPct val="100000"/>
              </a:lnSpc>
              <a:spcBef>
                <a:spcPts val="700"/>
              </a:spcBef>
              <a:defRPr lang="fr-FR"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3C689-1B53-42FB-AF01-5D685D1367E7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2776E-41B7-4410-A284-A3ABB8C7B3E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BA9A-92FE-47A4-BD70-7CF0608BC11F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58C139-B57E-47C8-AD0F-70F61CDF529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71430-9C22-4786-9880-F1793815EB07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6EED3-F7BE-4587-B8C5-ECD4E0073D2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49"/>
            <a:ext cx="3810000" cy="1162051"/>
          </a:xfrm>
          <a:ln>
            <a:noFill/>
          </a:ln>
        </p:spPr>
        <p:txBody>
          <a:bodyPr anchor="b"/>
          <a:lstStyle>
            <a:lvl1pPr algn="l" latinLnBrk="0">
              <a:lnSpc>
                <a:spcPts val="2000"/>
              </a:lnSpc>
              <a:buNone/>
              <a:defRPr lang="fr-FR" sz="2200" b="1" cap="all" baseline="0"/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35101"/>
            <a:ext cx="3810000" cy="698500"/>
          </a:xfrm>
        </p:spPr>
        <p:txBody>
          <a:bodyPr/>
          <a:lstStyle>
            <a:lvl1pPr marL="0" latinLnBrk="0">
              <a:lnSpc>
                <a:spcPct val="100000"/>
              </a:lnSpc>
              <a:spcBef>
                <a:spcPts val="0"/>
              </a:spcBef>
              <a:buNone/>
              <a:defRPr lang="fr-FR" sz="1400"/>
            </a:lvl1pPr>
            <a:lvl2pPr>
              <a:buNone/>
              <a:defRPr lang="fr-FR" sz="1200"/>
            </a:lvl2pPr>
            <a:lvl3pPr>
              <a:buNone/>
              <a:defRPr lang="fr-FR" sz="1000"/>
            </a:lvl3pPr>
            <a:lvl4pPr>
              <a:buNone/>
              <a:defRPr lang="fr-FR" sz="900"/>
            </a:lvl4pPr>
            <a:lvl5pPr>
              <a:buNone/>
              <a:defRPr lang="fr-FR"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1"/>
            <a:ext cx="8153400" cy="3992563"/>
          </a:xfrm>
        </p:spPr>
        <p:txBody>
          <a:bodyPr/>
          <a:lstStyle>
            <a:lvl1pPr latinLnBrk="0">
              <a:defRPr lang="fr-FR" sz="3200"/>
            </a:lvl1pPr>
            <a:lvl2pPr>
              <a:defRPr lang="fr-FR" sz="28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49007-DEBF-4972-9472-67CC65299D3B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1C72D-5DF9-488C-91CE-53080B0536C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0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fr-FR" sz="3200" dirty="0">
              <a:latin typeface="+mn-lt"/>
              <a:ea typeface="+mn-ea"/>
            </a:endParaRPr>
          </a:p>
        </p:txBody>
      </p:sp>
      <p:sp>
        <p:nvSpPr>
          <p:cNvPr id="6" name="Flowchart: Process 8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" name="Flowchart: Process 9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blurRad="25400"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 latinLnBrk="0">
              <a:buNone/>
              <a:defRPr lang="fr-FR" sz="2100" b="1">
                <a:effectLst/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838200" y="1143004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 latinLnBrk="0">
              <a:buNone/>
              <a:defRPr lang="fr-FR" sz="3200"/>
            </a:lvl1pPr>
            <a:extLst/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fr-FR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/>
          <a:lstStyle>
            <a:lvl1pPr marL="0" indent="0" algn="l" latinLnBrk="0">
              <a:lnSpc>
                <a:spcPts val="1600"/>
              </a:lnSpc>
              <a:spcBef>
                <a:spcPts val="0"/>
              </a:spcBef>
              <a:buNone/>
              <a:defRPr lang="fr-FR" sz="1400">
                <a:solidFill>
                  <a:srgbClr val="777777"/>
                </a:solidFill>
              </a:defRPr>
            </a:lvl1pPr>
            <a:lvl2pPr>
              <a:defRPr lang="fr-FR" sz="1200"/>
            </a:lvl2pPr>
            <a:lvl3pPr>
              <a:defRPr lang="fr-FR" sz="1000"/>
            </a:lvl3pPr>
            <a:lvl4pPr>
              <a:defRPr lang="fr-FR" sz="900"/>
            </a:lvl4pPr>
            <a:lvl5pPr>
              <a:defRPr lang="fr-FR"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08A7A-EFEB-4B3B-A304-8DA598A17373}" type="datetimeFigureOut">
              <a:rPr lang="fr-FR" altLang="fr-FR"/>
              <a:pPr>
                <a:defRPr/>
              </a:pPr>
              <a:t>17/04/2019</a:t>
            </a:fld>
            <a:endParaRPr lang="fr-FR" altLang="fr-FR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823D9-9B6D-4C0D-880F-692B9FEA878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90000" sy="9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blurRad="25400"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4" y="1055078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85000" t="100000" r="1000000" b="30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fr-FR" dirty="0"/>
              <a:t>Cliquer ici pour modifier le style du titre du masque</a:t>
            </a:r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Cliquer ici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  <a:p>
            <a:pPr lvl="4"/>
            <a:r>
              <a:rPr lang="fr-FR" altLang="fr-FR" smtClean="0"/>
              <a:t>Sixième niveau</a:t>
            </a:r>
          </a:p>
          <a:p>
            <a:pPr lvl="4"/>
            <a:r>
              <a:rPr lang="fr-FR" altLang="fr-FR" smtClean="0"/>
              <a:t>Septième niveau</a:t>
            </a:r>
          </a:p>
          <a:p>
            <a:pPr lvl="4"/>
            <a:r>
              <a:rPr lang="fr-FR" altLang="fr-FR" smtClean="0"/>
              <a:t>Huitième niveau</a:t>
            </a:r>
          </a:p>
          <a:p>
            <a:pPr lvl="4"/>
            <a:r>
              <a:rPr lang="fr-FR" altLang="fr-FR" smtClean="0"/>
              <a:t>Neuvième niveau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9671F57-2581-4A81-89B9-DD87029E3190}" type="datetimeFigureOut">
              <a:rPr lang="fr-FR" altLang="fr-FR"/>
              <a:pPr>
                <a:defRPr/>
              </a:pPr>
              <a:t>17/04/2019</a:t>
            </a:fld>
            <a:endParaRPr lang="fr-FR" altLang="fr-FR">
              <a:solidFill>
                <a:srgbClr val="AAA393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fontAlgn="auto" latinLnBrk="0">
              <a:spcBef>
                <a:spcPts val="0"/>
              </a:spcBef>
              <a:spcAft>
                <a:spcPts val="0"/>
              </a:spcAft>
              <a:defRPr lang="fr-FR" sz="1200">
                <a:solidFill>
                  <a:schemeClr val="bg2">
                    <a:shade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  <a:latin typeface="Gill Sans MT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8196C91-E2C3-4895-89A0-A86B56AF9EB1}" type="slidenum">
              <a:rPr lang="fr-FR" altLang="fr-FR"/>
              <a:pPr>
                <a:defRPr/>
              </a:pPr>
              <a:t>‹N°›</a:t>
            </a:fld>
            <a:endParaRPr lang="fr-FR" altLang="fr-FR">
              <a:solidFill>
                <a:srgbClr val="AAA393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550"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026" name="Oval 2" descr="Description : Picto"/>
          <p:cNvSpPr>
            <a:spLocks noChangeArrowheads="1"/>
          </p:cNvSpPr>
          <p:nvPr userDrawn="1"/>
        </p:nvSpPr>
        <p:spPr bwMode="auto">
          <a:xfrm>
            <a:off x="107504" y="260648"/>
            <a:ext cx="1152525" cy="1127125"/>
          </a:xfrm>
          <a:prstGeom prst="ellipse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fr-FR" sz="44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lnSpc>
          <a:spcPts val="3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lang="fr-FR"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36538" algn="l" rtl="0" eaLnBrk="0" fontAlgn="base" hangingPunct="0">
        <a:lnSpc>
          <a:spcPts val="3000"/>
        </a:lnSpc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lang="fr-FR"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85825" indent="-228600" algn="l" rtl="0" eaLnBrk="0" fontAlgn="base" hangingPunct="0">
        <a:lnSpc>
          <a:spcPts val="28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lang="fr-FR"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lang="fr-FR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lang="fr-FR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508760" indent="-18288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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fr-F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mongodb.github.io/mongo-java-driver/?jmp=docs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xetorthio/jedis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org/books" TargetMode="External"/><Relationship Id="rId2" Type="http://schemas.openxmlformats.org/officeDocument/2006/relationships/hyperlink" Target="https://www.mongodb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ms.mongodb.com/" TargetMode="External"/><Relationship Id="rId5" Type="http://schemas.openxmlformats.org/officeDocument/2006/relationships/hyperlink" Target="http://www.mongodb.com/" TargetMode="External"/><Relationship Id="rId4" Type="http://schemas.openxmlformats.org/officeDocument/2006/relationships/hyperlink" Target="http://blog.mongodb.org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ngodb.org/downloads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538" y="2500306"/>
            <a:ext cx="7892950" cy="1143008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/>
            </a:r>
            <a:br>
              <a:rPr sz="4000" b="1" smtClean="0"/>
            </a:br>
            <a:r>
              <a:rPr sz="4000" b="1" smtClean="0"/>
              <a:t>Big Data</a:t>
            </a:r>
            <a:br>
              <a:rPr sz="4000" b="1" smtClean="0"/>
            </a:br>
            <a:r>
              <a:rPr sz="4000" b="1" smtClean="0"/>
              <a:t>Introduction à NoSql</a:t>
            </a:r>
            <a:endParaRPr sz="310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857884" y="5322952"/>
            <a:ext cx="2510096" cy="392064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2000" dirty="0" smtClean="0">
                <a:solidFill>
                  <a:srgbClr val="5723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ＭＳ Ｐゴシック" charset="0"/>
              </a:rPr>
              <a:t>Jean Francis </a:t>
            </a:r>
            <a:r>
              <a:rPr lang="fr-FR" altLang="fr-FR" sz="2000" dirty="0" err="1" smtClean="0">
                <a:solidFill>
                  <a:srgbClr val="57231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ＭＳ Ｐゴシック" charset="0"/>
              </a:rPr>
              <a:t>Ndjuiko</a:t>
            </a:r>
            <a:endParaRPr kumimoji="0" lang="fr-FR" altLang="fr-FR" sz="2000" b="0" i="0" u="none" strike="noStrike" kern="1200" cap="none" spc="0" normalizeH="0" baseline="0" noProof="0" dirty="0" smtClean="0">
              <a:ln>
                <a:noFill/>
              </a:ln>
              <a:solidFill>
                <a:srgbClr val="572314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ＭＳ Ｐゴシック" pitchFamily="34" charset="-128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b="1" smtClean="0"/>
          </a:p>
          <a:p>
            <a:pPr algn="ctr">
              <a:buNone/>
            </a:pPr>
            <a:r>
              <a:rPr b="1" smtClean="0"/>
              <a:t>Qu'est ce que le Big data ?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Commande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714356"/>
            <a:ext cx="7934350" cy="5929330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b="1" i="1" smtClean="0"/>
              <a:t>Connection au serveur mongod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smtClean="0"/>
              <a:t>la commande </a:t>
            </a:r>
            <a:r>
              <a:rPr b="1" i="1" smtClean="0"/>
              <a:t>mongo</a:t>
            </a:r>
            <a:r>
              <a:rPr smtClean="0"/>
              <a:t> permet de se connecter à un serveur local (localhost) et sur le port par défaut 27017.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P</a:t>
            </a:r>
            <a:r>
              <a:rPr smtClean="0"/>
              <a:t>our se connecter à un serveur distant et/ ou un port différent on ajoutera les paramètres --port et --host à la suite de la commansde mongo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smtClean="0"/>
              <a:t> </a:t>
            </a:r>
            <a:r>
              <a:rPr b="1" smtClean="0"/>
              <a:t>mongo</a:t>
            </a:r>
            <a:r>
              <a:rPr smtClean="0"/>
              <a:t> --port 9087 --host myhost.local</a:t>
            </a:r>
          </a:p>
          <a:p>
            <a:pPr marL="596900" indent="-514350">
              <a:buFont typeface="+mj-lt"/>
              <a:buAutoNum type="arabicPeriod"/>
            </a:pPr>
            <a:r>
              <a:rPr b="1" i="1" smtClean="0"/>
              <a:t>Choisir une base de donnée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b="1" smtClean="0"/>
              <a:t>db </a:t>
            </a:r>
            <a:r>
              <a:rPr smtClean="0"/>
              <a:t> : Pour connaitre la DB courante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b="1" i="1" dirty="0" smtClean="0"/>
              <a:t>S</a:t>
            </a:r>
            <a:r>
              <a:rPr b="1" i="1" smtClean="0"/>
              <a:t>how dbs : </a:t>
            </a:r>
            <a:r>
              <a:rPr smtClean="0"/>
              <a:t>Pour connaitre les différentes DB existantes ( gérées par le serveur mongod sur lequel on est connecté )</a:t>
            </a:r>
          </a:p>
          <a:p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Commande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928670"/>
            <a:ext cx="8077226" cy="5143536"/>
          </a:xfrm>
        </p:spPr>
        <p:txBody>
          <a:bodyPr/>
          <a:lstStyle/>
          <a:p>
            <a:pPr marL="596900" indent="-514350">
              <a:buFont typeface="+mj-lt"/>
              <a:buAutoNum type="arabicPeriod" startAt="2"/>
            </a:pPr>
            <a:r>
              <a:rPr b="1" i="1" smtClean="0"/>
              <a:t>Choisir une base de données</a:t>
            </a:r>
          </a:p>
          <a:p>
            <a:pPr marL="596900" indent="-514350">
              <a:buNone/>
            </a:pPr>
            <a:endParaRPr b="1" i="1" smtClean="0"/>
          </a:p>
          <a:p>
            <a:pPr marL="871538" lvl="1" indent="-514350">
              <a:buFont typeface="Wingdings" pitchFamily="2" charset="2"/>
              <a:buChar char="ü"/>
            </a:pPr>
            <a:r>
              <a:rPr b="1" smtClean="0"/>
              <a:t>db </a:t>
            </a:r>
            <a:r>
              <a:rPr smtClean="0"/>
              <a:t> : Pour connaitre la DB courante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b="1" i="1" dirty="0" smtClean="0"/>
              <a:t>S</a:t>
            </a:r>
            <a:r>
              <a:rPr b="1" i="1" smtClean="0"/>
              <a:t>how dbs : </a:t>
            </a:r>
            <a:r>
              <a:rPr smtClean="0"/>
              <a:t>Pour connaitre les différentes DB existantes ( gérées par le serveur mongod sur lequel on est connecté )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smtClean="0"/>
              <a:t> </a:t>
            </a:r>
            <a:r>
              <a:rPr b="1" i="1" smtClean="0"/>
              <a:t>use nomBD </a:t>
            </a:r>
            <a:r>
              <a:rPr smtClean="0"/>
              <a:t>:  créer la DB si elle n'existe pas et se connecte à elle	ou se connecte à la DB si elle existe</a:t>
            </a:r>
            <a:endParaRPr lang="fr-FR" dirty="0" smtClean="0"/>
          </a:p>
          <a:p>
            <a:pPr marL="596900" indent="-514350">
              <a:buFont typeface="+mj-lt"/>
              <a:buAutoNum type="arabicPeriod" startAt="3"/>
            </a:pPr>
            <a:r>
              <a:rPr b="1" i="1" smtClean="0"/>
              <a:t>Supprimer une base de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b="1" i="1" smtClean="0"/>
              <a:t>use db_name ;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b="1" i="1" smtClean="0"/>
              <a:t>db.dropDatabase();</a:t>
            </a:r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 l="12628" t="67383" r="64312" b="9179"/>
          <a:stretch>
            <a:fillRect/>
          </a:stretch>
        </p:blipFill>
        <p:spPr bwMode="auto">
          <a:xfrm>
            <a:off x="4929190" y="5143488"/>
            <a:ext cx="421481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Commande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928670"/>
            <a:ext cx="8077226" cy="5143536"/>
          </a:xfrm>
        </p:spPr>
        <p:txBody>
          <a:bodyPr/>
          <a:lstStyle/>
          <a:p>
            <a:pPr marL="596900" indent="-514350">
              <a:buFont typeface="+mj-lt"/>
              <a:buAutoNum type="arabicPeriod" startAt="2"/>
            </a:pPr>
            <a:r>
              <a:rPr lang="fr-FR" b="1" i="1" dirty="0" smtClean="0"/>
              <a:t>A</a:t>
            </a:r>
            <a:r>
              <a:rPr b="1" i="1" smtClean="0"/>
              <a:t>fficher tous les objet de la base de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b="1" smtClean="0"/>
              <a:t>db.nomDB.find() </a:t>
            </a:r>
            <a:r>
              <a:rPr smtClean="0"/>
              <a:t> : Pour afficher le contenu d'une collection</a:t>
            </a:r>
          </a:p>
          <a:p>
            <a:pPr marL="596900" indent="-514350">
              <a:buFont typeface="+mj-lt"/>
              <a:buAutoNum type="arabicPeriod" startAt="3"/>
            </a:pPr>
            <a:r>
              <a:rPr lang="fr-FR" b="1" i="1" dirty="0" smtClean="0"/>
              <a:t>L</a:t>
            </a:r>
            <a:r>
              <a:rPr b="1" i="1" smtClean="0"/>
              <a:t>a console exécute les commandes JS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b="1" dirty="0" smtClean="0"/>
              <a:t>P</a:t>
            </a:r>
            <a:r>
              <a:rPr b="1" smtClean="0"/>
              <a:t>rint</a:t>
            </a:r>
            <a:r>
              <a:rPr smtClean="0"/>
              <a:t>("Hello word");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O</a:t>
            </a:r>
            <a:r>
              <a:rPr smtClean="0"/>
              <a:t>n peut faire des calculs : </a:t>
            </a:r>
            <a:r>
              <a:rPr b="1" smtClean="0"/>
              <a:t>5+5 </a:t>
            </a:r>
            <a:r>
              <a:rPr smtClean="0"/>
              <a:t>dans la console 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O</a:t>
            </a:r>
            <a:r>
              <a:rPr smtClean="0"/>
              <a:t>n également sauvegarder des commande dans des variable	</a:t>
            </a:r>
          </a:p>
          <a:p>
            <a:pPr marL="871538" lvl="1" indent="-514350">
              <a:buNone/>
            </a:pPr>
            <a:r>
              <a:rPr smtClean="0"/>
              <a:t>	t = db.Cinema;</a:t>
            </a:r>
          </a:p>
          <a:p>
            <a:pPr marL="871538" lvl="1" indent="-514350">
              <a:buNone/>
            </a:pPr>
            <a:r>
              <a:rPr smtClean="0"/>
              <a:t>	t.find();</a:t>
            </a:r>
          </a:p>
          <a:p>
            <a:pPr marL="596900" indent="-514350">
              <a:buFont typeface="+mj-lt"/>
              <a:buAutoNum type="arabicPeriod" startAt="3"/>
            </a:pPr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3.1	</a:t>
            </a:r>
            <a:r>
              <a:rPr lang="fr-FR" b="1" dirty="0" smtClean="0"/>
              <a:t>S</a:t>
            </a:r>
            <a:r>
              <a:rPr b="1" smtClean="0"/>
              <a:t>hell MongoDB </a:t>
            </a:r>
            <a:r>
              <a:rPr lang="fr-FR" b="1" dirty="0" smtClean="0"/>
              <a:t>–</a:t>
            </a:r>
            <a:r>
              <a:rPr b="1" smtClean="0"/>
              <a:t> Importer / Exporter les données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import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928670"/>
            <a:ext cx="8077226" cy="5643602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lang="fr-FR" dirty="0" smtClean="0"/>
              <a:t>La commande </a:t>
            </a:r>
            <a:r>
              <a:rPr lang="fr-FR" b="1" i="1" dirty="0" err="1" smtClean="0"/>
              <a:t>mongoimport</a:t>
            </a:r>
            <a:r>
              <a:rPr lang="fr-FR" b="1" i="1" dirty="0" smtClean="0"/>
              <a:t> </a:t>
            </a:r>
            <a:r>
              <a:rPr lang="fr-FR" dirty="0" smtClean="0"/>
              <a:t> permet d’importer les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L</a:t>
            </a:r>
            <a:r>
              <a:rPr smtClean="0"/>
              <a:t>a commande mongoimport se trouve dans le sous répertoire bin du repertoire mongoDB</a:t>
            </a:r>
            <a:endParaRPr lang="fr-FR" dirty="0" smtClean="0"/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O</a:t>
            </a:r>
            <a:r>
              <a:rPr smtClean="0"/>
              <a:t>ption - -db permet de préciser la base de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smtClean="0"/>
              <a:t>--collection nom_collection la collection dans la quelle on souhaite importer les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C</a:t>
            </a:r>
            <a:r>
              <a:rPr smtClean="0"/>
              <a:t>hemin du fichier contenant les données. </a:t>
            </a:r>
            <a:r>
              <a:rPr lang="fr-FR" dirty="0" smtClean="0"/>
              <a:t>E</a:t>
            </a:r>
            <a:r>
              <a:rPr smtClean="0"/>
              <a:t>xemple avec l'extension .json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E</a:t>
            </a:r>
            <a:r>
              <a:rPr smtClean="0"/>
              <a:t>xemple:</a:t>
            </a:r>
          </a:p>
          <a:p>
            <a:pPr marL="871538" lvl="1" indent="-514350">
              <a:buNone/>
            </a:pPr>
            <a:r>
              <a:rPr smtClean="0"/>
              <a:t>mongoDB\bin\ mongoimport --db new_york   -- collection restaurants d:\Resto\restaurants.json</a:t>
            </a:r>
            <a:endParaRPr lang="fr-FR" dirty="0"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exporter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928670"/>
            <a:ext cx="8077226" cy="5643602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lang="fr-FR" dirty="0" smtClean="0"/>
              <a:t>La commande </a:t>
            </a:r>
            <a:r>
              <a:rPr lang="fr-FR" b="1" i="1" dirty="0" err="1" smtClean="0"/>
              <a:t>mongoexport</a:t>
            </a:r>
            <a:r>
              <a:rPr lang="fr-FR" b="1" i="1" dirty="0" smtClean="0"/>
              <a:t> </a:t>
            </a:r>
            <a:r>
              <a:rPr lang="fr-FR" dirty="0" smtClean="0"/>
              <a:t> permet d’exporter les données d’une base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L</a:t>
            </a:r>
            <a:r>
              <a:rPr smtClean="0"/>
              <a:t>a commande mongoexport se trouve dans le sous répertoire bin du repertoire mongoDB</a:t>
            </a:r>
            <a:endParaRPr lang="fr-FR" dirty="0" smtClean="0"/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O</a:t>
            </a:r>
            <a:r>
              <a:rPr smtClean="0"/>
              <a:t>ption - -db permet de préciser la base de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smtClean="0"/>
              <a:t>--collection nom_collection la collection dans la quelle on souhaite importer les données</a:t>
            </a:r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-- out </a:t>
            </a:r>
            <a:r>
              <a:rPr lang="fr-FR" dirty="0" err="1" smtClean="0"/>
              <a:t>nomSauvegarde.json</a:t>
            </a:r>
            <a:endParaRPr smtClean="0"/>
          </a:p>
          <a:p>
            <a:pPr marL="871538" lvl="1" indent="-514350">
              <a:buFont typeface="Wingdings" pitchFamily="2" charset="2"/>
              <a:buChar char="ü"/>
            </a:pPr>
            <a:r>
              <a:rPr lang="fr-FR" dirty="0" smtClean="0"/>
              <a:t>E</a:t>
            </a:r>
            <a:r>
              <a:rPr smtClean="0"/>
              <a:t>xemple:</a:t>
            </a:r>
          </a:p>
          <a:p>
            <a:pPr marL="871538" lvl="1" indent="-514350">
              <a:buNone/>
            </a:pPr>
            <a:r>
              <a:rPr smtClean="0"/>
              <a:t>mongoDB\bin\ mongoexport -- new_york   -- collection restaurants  restaurants.json</a:t>
            </a:r>
            <a:endParaRPr lang="fr-FR" dirty="0"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14422"/>
            <a:ext cx="7934350" cy="5357850"/>
          </a:xfrm>
        </p:spPr>
        <p:txBody>
          <a:bodyPr/>
          <a:lstStyle/>
          <a:p>
            <a:pPr marL="596900" indent="-514350" algn="just">
              <a:buFont typeface="+mj-lt"/>
              <a:buAutoNum type="arabicPeriod"/>
            </a:pPr>
            <a:endParaRPr lang="fr-FR" sz="2800" dirty="0" smtClean="0"/>
          </a:p>
          <a:p>
            <a:pPr marL="596900" indent="-514350" algn="just">
              <a:buFont typeface="+mj-lt"/>
              <a:buAutoNum type="arabicPeriod"/>
            </a:pPr>
            <a:r>
              <a:rPr lang="fr-FR" sz="2800" dirty="0" smtClean="0"/>
              <a:t>Utiliser la commande </a:t>
            </a:r>
            <a:r>
              <a:rPr lang="fr-FR" sz="2800" dirty="0" err="1" smtClean="0"/>
              <a:t>mongoimport</a:t>
            </a:r>
            <a:r>
              <a:rPr lang="fr-FR" sz="2800" dirty="0" smtClean="0"/>
              <a:t> pour importer la base  nommée </a:t>
            </a:r>
            <a:r>
              <a:rPr lang="fr-FR" sz="2800" dirty="0" err="1" smtClean="0"/>
              <a:t>restaurants.json</a:t>
            </a:r>
            <a:endParaRPr lang="fr-FR" sz="2800" dirty="0" smtClean="0"/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Utiliser la commande mongoexport pour sauvegarder  la base  nommée restaurant.json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Télécharger et installer l'outil Studio 3T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Utiliser l'outils Studio 3T pour vous connecter à mongoDB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Utiliser Studio 3T pour sauvegarder  la base  de données nommée  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Explorer l'outils Studio 3T ou Robot 3T</a:t>
            </a:r>
            <a:endParaRPr sz="2800" dirty="0"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3.2	</a:t>
            </a:r>
            <a:r>
              <a:rPr lang="fr-FR" b="1" dirty="0" smtClean="0"/>
              <a:t>S</a:t>
            </a:r>
            <a:r>
              <a:rPr b="1" smtClean="0"/>
              <a:t>hell MongoDB </a:t>
            </a:r>
            <a:r>
              <a:rPr lang="fr-FR" b="1" dirty="0" smtClean="0"/>
              <a:t>–</a:t>
            </a:r>
            <a:r>
              <a:rPr b="1" smtClean="0"/>
              <a:t> Interrogation des données 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115409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357298"/>
            <a:ext cx="7791474" cy="5214974"/>
          </a:xfrm>
        </p:spPr>
        <p:txBody>
          <a:bodyPr/>
          <a:lstStyle/>
          <a:p>
            <a:pPr marL="596900" indent="-514350" algn="just">
              <a:buFont typeface="+mj-lt"/>
              <a:buAutoNum type="arabicPeriod"/>
            </a:pPr>
            <a:r>
              <a:rPr sz="2800" b="1" smtClean="0"/>
              <a:t>find() </a:t>
            </a:r>
            <a:r>
              <a:rPr sz="2800" smtClean="0"/>
              <a:t>: permet de retourner une liste de documents au sein d'une collection</a:t>
            </a:r>
          </a:p>
          <a:p>
            <a:pPr marL="596900" indent="-514350" algn="just">
              <a:buFont typeface="+mj-lt"/>
              <a:buAutoNum type="arabicPeriod"/>
            </a:pPr>
            <a:endParaRPr sz="2800" b="1" smtClean="0"/>
          </a:p>
          <a:p>
            <a:pPr marL="596900" indent="-514350" algn="just">
              <a:buFont typeface="+mj-lt"/>
              <a:buAutoNum type="arabicPeriod"/>
            </a:pPr>
            <a:r>
              <a:rPr sz="2800" b="1" smtClean="0"/>
              <a:t>findOne() </a:t>
            </a:r>
            <a:r>
              <a:rPr sz="2800" smtClean="0"/>
              <a:t>permet d'afficher un élément de la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mtClean="0"/>
              <a:t>db.Cinema.findOne();</a:t>
            </a:r>
          </a:p>
          <a:p>
            <a:pPr marL="871538" lvl="1" indent="-514350" algn="just">
              <a:buNone/>
            </a:pPr>
            <a:endParaRPr smtClean="0"/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Il suffit ensuite de combiner ces commandes avec des filtres dont la syntaxe est propre à Mongo et utilise la notation JSON , on parle d'un langage de requête à base de motifs {JSON}</a:t>
            </a: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115409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357298"/>
            <a:ext cx="8005788" cy="521497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r>
              <a:rPr sz="2800" b="1" smtClean="0"/>
              <a:t>Collections</a:t>
            </a:r>
            <a:r>
              <a:rPr sz="2800" smtClean="0"/>
              <a:t> :  une collection est léquivalent d'une table en relationnnel</a:t>
            </a:r>
          </a:p>
          <a:p>
            <a:pPr marL="596900" indent="-514350" algn="just">
              <a:buFont typeface="+mj-lt"/>
              <a:buAutoNum type="arabicPeriod" startAt="4"/>
            </a:pPr>
            <a:r>
              <a:rPr sz="2800" smtClean="0"/>
              <a:t>Création d'une collection : db.createCollection(‘ nomCollection’);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db.createCollection(‘user’);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show  collections pour afficher les collections de la base</a:t>
            </a:r>
          </a:p>
          <a:p>
            <a:pPr marL="596900" indent="-514350" algn="just">
              <a:buFont typeface="+mj-lt"/>
              <a:buAutoNum type="arabicPeriod" startAt="4"/>
            </a:pPr>
            <a:r>
              <a:rPr sz="2800" smtClean="0"/>
              <a:t>Filtrer et projecter les données avec un motif JSON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point fondamental à retenir pour le langage de MongoDB est le clé/valeur, avec des définitions de motifs en document JSON.  </a:t>
            </a:r>
            <a:r>
              <a:rPr lang="fr-FR" sz="2400" dirty="0" smtClean="0"/>
              <a:t>A</a:t>
            </a:r>
            <a:r>
              <a:rPr sz="2400" smtClean="0"/>
              <a:t>insi ,chaque requête sera un document, avec des clés et des valeurs</a:t>
            </a:r>
          </a:p>
          <a:p>
            <a:pPr marL="596900" indent="-514350" algn="just">
              <a:buNone/>
            </a:pP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Définition Big data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4286256"/>
            <a:ext cx="7862912" cy="2286016"/>
          </a:xfrm>
        </p:spPr>
        <p:txBody>
          <a:bodyPr/>
          <a:lstStyle/>
          <a:p>
            <a:r>
              <a:rPr smtClean="0"/>
              <a:t>Big data = Gros Volume de données ?</a:t>
            </a:r>
          </a:p>
          <a:p>
            <a:r>
              <a:rPr smtClean="0"/>
              <a:t>Oui mais pas seuelement,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Volume de données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Varièté de sources de données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Vitesse de traitement</a:t>
            </a: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8236" t="19531" r="37957" b="24804"/>
          <a:stretch>
            <a:fillRect/>
          </a:stretch>
        </p:blipFill>
        <p:spPr bwMode="auto">
          <a:xfrm>
            <a:off x="2571736" y="1285860"/>
            <a:ext cx="4714908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115409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357298"/>
            <a:ext cx="8005788" cy="521497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endParaRPr lang="fr-FR" sz="2800" b="1" dirty="0" smtClean="0"/>
          </a:p>
          <a:p>
            <a:pPr marL="596900" indent="-514350" algn="just">
              <a:buFont typeface="+mj-lt"/>
              <a:buAutoNum type="arabicPeriod" startAt="4"/>
            </a:pPr>
            <a:r>
              <a:rPr lang="fr-FR" sz="2800" b="1" dirty="0" smtClean="0"/>
              <a:t>L</a:t>
            </a:r>
            <a:r>
              <a:rPr sz="2800" b="1" smtClean="0"/>
              <a:t>ister les collections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	show collections ou db.getCollections();</a:t>
            </a:r>
          </a:p>
          <a:p>
            <a:pPr marL="596900" indent="-514350" algn="just">
              <a:buFont typeface="+mj-lt"/>
              <a:buAutoNum type="arabicPeriod" startAt="4"/>
            </a:pPr>
            <a:r>
              <a:rPr sz="2800" b="1" smtClean="0"/>
              <a:t>Supprimer une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db.nomCollection.drop( );</a:t>
            </a:r>
          </a:p>
          <a:p>
            <a:pPr marL="596900" indent="-514350" algn="just">
              <a:buFont typeface="+mj-lt"/>
              <a:buAutoNum type="arabicPeriod" startAt="4"/>
            </a:pPr>
            <a:r>
              <a:rPr sz="2800" b="1" smtClean="0"/>
              <a:t>Renommer une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D</a:t>
            </a:r>
            <a:r>
              <a:rPr sz="2400" smtClean="0"/>
              <a:t>b.oldname.renameCollection("newname");</a:t>
            </a:r>
          </a:p>
          <a:p>
            <a:pPr marL="871538" lvl="1" indent="-514350" algn="just">
              <a:buNone/>
            </a:pPr>
            <a:endParaRPr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71546"/>
            <a:ext cx="8005788" cy="5500702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6"/>
            </a:pPr>
            <a:r>
              <a:rPr sz="2800" b="1" smtClean="0"/>
              <a:t>Filtrer les données avec un motif JSON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deuxième point est la structure d'un document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C</a:t>
            </a:r>
            <a:r>
              <a:rPr sz="2400" smtClean="0"/>
              <a:t>haque document est traité indépendamment, comme en relationnel, mais les documents contiennent maintenant des imbrications et des listes, ce qui n'est pas habituel</a:t>
            </a:r>
          </a:p>
          <a:p>
            <a:pPr marL="871538" lvl="1" indent="-514350" algn="just">
              <a:buFont typeface="+mj-lt"/>
              <a:buAutoNum type="alphaLcPeriod"/>
            </a:pPr>
            <a:r>
              <a:rPr sz="2400" b="1" smtClean="0"/>
              <a:t>db.restaurant.find({"borough": "Brooklyn"})  </a:t>
            </a:r>
            <a:r>
              <a:rPr sz="2400" smtClean="0"/>
              <a:t>:   cet exemple récupère tous les restaurants dans le quartier de Brooklyn.</a:t>
            </a:r>
          </a:p>
          <a:p>
            <a:pPr marL="871538" lvl="1" indent="-514350" algn="just">
              <a:buFont typeface="+mj-lt"/>
              <a:buAutoNum type="alphaLcPeriod"/>
            </a:pPr>
            <a:r>
              <a:rPr sz="2400" b="1" smtClean="0"/>
              <a:t>db.restaurant.find({"borough":"Brooklyn",  "cusine" : "Italian" })   : </a:t>
            </a:r>
            <a:r>
              <a:rPr sz="2400" smtClean="0"/>
              <a:t>tous les restaurants dans le quartier de Brooklyn qui font la cuisine italienne</a:t>
            </a:r>
          </a:p>
          <a:p>
            <a:pPr marL="596900" indent="-514350" algn="just">
              <a:buNone/>
            </a:pP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71546"/>
            <a:ext cx="8005788" cy="5500702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6"/>
            </a:pPr>
            <a:r>
              <a:rPr sz="2800" b="1" smtClean="0"/>
              <a:t>Filtrer les données avec un motif JSON</a:t>
            </a:r>
          </a:p>
          <a:p>
            <a:pPr marL="871538" lvl="1" indent="-514350" algn="just">
              <a:buFont typeface="+mj-lt"/>
              <a:buAutoNum type="alphaLcPeriod" startAt="3"/>
            </a:pPr>
            <a:r>
              <a:rPr sz="2400" b="1" smtClean="0"/>
              <a:t>db.restaurant.find({"borough": "Brooklyn"}).</a:t>
            </a:r>
            <a:r>
              <a:rPr sz="2400" b="1" smtClean="0">
                <a:solidFill>
                  <a:srgbClr val="FF0000"/>
                </a:solidFill>
              </a:rPr>
              <a:t>count()  </a:t>
            </a:r>
            <a:r>
              <a:rPr sz="2400" smtClean="0"/>
              <a:t>:   cet exemple donne le nombre de restaurants dans le quartier de Brooklyn.</a:t>
            </a:r>
          </a:p>
          <a:p>
            <a:pPr marL="871538" lvl="1" indent="-514350" algn="just">
              <a:buFont typeface="+mj-lt"/>
              <a:buAutoNum type="alphaLcPeriod" startAt="3"/>
            </a:pPr>
            <a:r>
              <a:rPr sz="2400" b="1" smtClean="0"/>
              <a:t>db.restaurant.find(</a:t>
            </a:r>
          </a:p>
          <a:p>
            <a:pPr marL="871538" lvl="1" indent="-514350" algn="just">
              <a:buNone/>
            </a:pPr>
            <a:r>
              <a:rPr sz="2400" b="1" smtClean="0"/>
              <a:t>			{"borough": "Brooklyn"	</a:t>
            </a:r>
          </a:p>
          <a:p>
            <a:pPr marL="871538" lvl="1" indent="-514350" algn="just">
              <a:buNone/>
            </a:pPr>
            <a:r>
              <a:rPr sz="2400" b="1" smtClean="0"/>
              <a:t>		 	 "cuisine" : "Italian",</a:t>
            </a:r>
          </a:p>
          <a:p>
            <a:pPr marL="871538" lvl="1" indent="-514350" algn="just">
              <a:buNone/>
            </a:pPr>
            <a:r>
              <a:rPr sz="2400" b="1" smtClean="0"/>
              <a:t>			   "address.street" : " 5 Avenue",</a:t>
            </a:r>
          </a:p>
          <a:p>
            <a:pPr marL="871538" lvl="1" indent="-514350" algn="just">
              <a:buNone/>
            </a:pPr>
            <a:r>
              <a:rPr sz="2400" b="1" smtClean="0"/>
              <a:t>		  	   "name" : </a:t>
            </a:r>
            <a:r>
              <a:rPr sz="2400" b="1" smtClean="0">
                <a:solidFill>
                  <a:srgbClr val="FF0000"/>
                </a:solidFill>
              </a:rPr>
              <a:t>/pizza/i</a:t>
            </a:r>
            <a:r>
              <a:rPr sz="2400" b="1" smtClean="0"/>
              <a:t>	} )  : </a:t>
            </a:r>
            <a:r>
              <a:rPr sz="2400" smtClean="0"/>
              <a:t>Cet exemple donne la liste des restaurants italien dans le quartier de Brooklyn dans la 5</a:t>
            </a:r>
            <a:r>
              <a:rPr sz="2400" baseline="30000" smtClean="0"/>
              <a:t>e</a:t>
            </a:r>
            <a:r>
              <a:rPr sz="2400" smtClean="0"/>
              <a:t> avenue dont le nom contient le mot "pizza" . </a:t>
            </a:r>
            <a:r>
              <a:rPr lang="fr-FR" sz="2400" dirty="0" smtClean="0"/>
              <a:t>L</a:t>
            </a:r>
            <a:r>
              <a:rPr sz="2400" smtClean="0"/>
              <a:t>e i pour rendre la recherche insensible à la case</a:t>
            </a:r>
            <a:endParaRPr sz="2400" b="1" smtClean="0"/>
          </a:p>
          <a:p>
            <a:pPr marL="871538" lvl="1" indent="-514350" algn="just">
              <a:buNone/>
            </a:pP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7"/>
            </a:pPr>
            <a:r>
              <a:rPr sz="2800" b="1" smtClean="0"/>
              <a:t>Projection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mtClean="0"/>
              <a:t>Et si nous souhaitons ne garder dans le résultat que le nom du restaurant ? </a:t>
            </a:r>
            <a:r>
              <a:rPr lang="fr-FR" dirty="0" smtClean="0"/>
              <a:t>C</a:t>
            </a:r>
            <a:r>
              <a:rPr smtClean="0"/>
              <a:t>'est ce que l'on appelle une </a:t>
            </a:r>
            <a:r>
              <a:rPr b="1" smtClean="0"/>
              <a:t>projection</a:t>
            </a:r>
            <a:r>
              <a:rPr smtClean="0"/>
              <a:t>.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800" dirty="0" smtClean="0"/>
              <a:t>U</a:t>
            </a:r>
            <a:r>
              <a:rPr sz="2800" smtClean="0"/>
              <a:t>n deuxième paramète optionnel de la fonction find permet de choisir les clés à retourner dans le résultat.  </a:t>
            </a:r>
            <a:r>
              <a:rPr lang="fr-FR" sz="2800" dirty="0" smtClean="0"/>
              <a:t>P</a:t>
            </a:r>
            <a:r>
              <a:rPr sz="2800" smtClean="0"/>
              <a:t>our cela, il faut mettre la clé, et la valeur "1" pour projecter la valeur ( on reste dans le concept de "clé/valeur").</a:t>
            </a:r>
          </a:p>
          <a:p>
            <a:pPr marL="871538" lvl="1" indent="-514350" algn="just">
              <a:buNone/>
            </a:pPr>
            <a:endParaRPr sz="2800" smtClean="0"/>
          </a:p>
          <a:p>
            <a:pPr marL="871538" lvl="1" indent="-514350" algn="just">
              <a:buNone/>
            </a:pPr>
            <a:r>
              <a:rPr b="1" smtClean="0"/>
              <a:t>db.restaurant.find(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"borough": "Brooklyn"	, "cuisine" : "Italian", "address.street" : " 5 Avenue", "name" : /pizza/i	</a:t>
            </a:r>
            <a:r>
              <a:rPr b="1" smtClean="0">
                <a:solidFill>
                  <a:srgbClr val="FF0000"/>
                </a:solidFill>
              </a:rPr>
              <a:t>}</a:t>
            </a:r>
            <a:r>
              <a:rPr b="1" smtClean="0"/>
              <a:t>, 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"name":1</a:t>
            </a:r>
            <a:r>
              <a:rPr b="1" smtClean="0">
                <a:solidFill>
                  <a:srgbClr val="FF0000"/>
                </a:solidFill>
              </a:rPr>
              <a:t>}</a:t>
            </a:r>
            <a:r>
              <a:rPr b="1" smtClean="0"/>
              <a:t> )</a:t>
            </a: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7"/>
            </a:pPr>
            <a:r>
              <a:rPr sz="2800" b="1" smtClean="0"/>
              <a:t>Projection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b="1" smtClean="0"/>
              <a:t>db.restaurant.find(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"borough": "Brooklyn"	, "cuisine" : "Italian", "address.street" : " 5 Avenue", "name" : /pizza/i	</a:t>
            </a:r>
            <a:r>
              <a:rPr b="1" smtClean="0">
                <a:solidFill>
                  <a:srgbClr val="FF0000"/>
                </a:solidFill>
              </a:rPr>
              <a:t>}</a:t>
            </a:r>
            <a:r>
              <a:rPr b="1" smtClean="0"/>
              <a:t>, 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"name":1</a:t>
            </a:r>
            <a:r>
              <a:rPr b="1" smtClean="0">
                <a:solidFill>
                  <a:srgbClr val="FF0000"/>
                </a:solidFill>
              </a:rPr>
              <a:t>}</a:t>
            </a:r>
            <a:r>
              <a:rPr b="1" smtClean="0"/>
              <a:t> )</a:t>
            </a:r>
          </a:p>
          <a:p>
            <a:pPr marL="871538" lvl="1" indent="-514350" algn="just">
              <a:buFont typeface="Wingdings" pitchFamily="2" charset="2"/>
              <a:buChar char="ü"/>
            </a:pPr>
            <a:endParaRPr b="1" smtClean="0"/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800" dirty="0" smtClean="0"/>
              <a:t>L</a:t>
            </a:r>
            <a:r>
              <a:rPr sz="2800" smtClean="0"/>
              <a:t>'identifiant du document "_id" est automatiquement projecté, si vous souhaitez le faire disparaître, il suffit de rajouter la valeur 0</a:t>
            </a:r>
          </a:p>
          <a:p>
            <a:pPr marL="871538" lvl="1" indent="-514350" algn="just">
              <a:buNone/>
            </a:pPr>
            <a:endParaRPr sz="2800" smtClean="0"/>
          </a:p>
          <a:p>
            <a:pPr marL="871538" lvl="1" indent="-514350" algn="just">
              <a:buFont typeface="Wingdings" pitchFamily="2" charset="2"/>
              <a:buChar char="ü"/>
            </a:pPr>
            <a:r>
              <a:rPr b="1" smtClean="0"/>
              <a:t>db.restaurant.find(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"borough": "Brooklyn"	, "cuisine" : "Italian", "address.street" : " 5 Avenue", "name" : /pizza/i	</a:t>
            </a:r>
            <a:r>
              <a:rPr b="1" smtClean="0">
                <a:solidFill>
                  <a:srgbClr val="FF0000"/>
                </a:solidFill>
              </a:rPr>
              <a:t>}</a:t>
            </a:r>
            <a:r>
              <a:rPr b="1" smtClean="0"/>
              <a:t>, </a:t>
            </a:r>
            <a:r>
              <a:rPr b="1" smtClean="0">
                <a:solidFill>
                  <a:srgbClr val="FF0000"/>
                </a:solidFill>
              </a:rPr>
              <a:t>{</a:t>
            </a:r>
            <a:r>
              <a:rPr b="1" smtClean="0"/>
              <a:t>"name":1 , </a:t>
            </a:r>
            <a:r>
              <a:rPr b="1" smtClean="0">
                <a:solidFill>
                  <a:srgbClr val="FF0000"/>
                </a:solidFill>
              </a:rPr>
              <a:t>"_id" : 0 }</a:t>
            </a:r>
            <a:r>
              <a:rPr b="1" smtClean="0"/>
              <a:t> )</a:t>
            </a:r>
          </a:p>
          <a:p>
            <a:pPr marL="871538" lvl="1" indent="-514350" algn="just">
              <a:buFont typeface="Wingdings" pitchFamily="2" charset="2"/>
              <a:buChar char="ü"/>
            </a:pP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8"/>
            </a:pPr>
            <a:r>
              <a:rPr sz="2800" b="1" smtClean="0"/>
              <a:t>Filtrage avec des opérations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800" dirty="0" smtClean="0"/>
              <a:t>L</a:t>
            </a:r>
            <a:r>
              <a:rPr sz="2800" smtClean="0"/>
              <a:t>e filtrage par valeur exacte n'est pas suffisant pour exprimer tout ce que l'on souhaiterait trouver dans la collection.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mtClean="0"/>
              <a:t>Trouvons par exemple les noms et scores des restaurants de Manhattan ayant un score inférieur à 10.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800" dirty="0" smtClean="0"/>
              <a:t>O</a:t>
            </a:r>
            <a:r>
              <a:rPr sz="2800" smtClean="0"/>
              <a:t>n peut utiliser les opérateurs arithmétique sur les clés (valeur numérique) . </a:t>
            </a:r>
            <a:r>
              <a:rPr lang="fr-FR" sz="2800" dirty="0" smtClean="0"/>
              <a:t>P</a:t>
            </a:r>
            <a:r>
              <a:rPr sz="2800" smtClean="0"/>
              <a:t>our cela, il sera préfixé d'un dollar $.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mtClean="0"/>
              <a:t>"</a:t>
            </a:r>
            <a:r>
              <a:rPr b="1" smtClean="0"/>
              <a:t>less than</a:t>
            </a:r>
            <a:r>
              <a:rPr smtClean="0"/>
              <a:t>"  = </a:t>
            </a:r>
            <a:r>
              <a:rPr b="1" smtClean="0"/>
              <a:t>$lt  </a:t>
            </a:r>
            <a:r>
              <a:rPr smtClean="0"/>
              <a:t>. </a:t>
            </a:r>
            <a:r>
              <a:rPr lang="fr-FR" dirty="0" smtClean="0"/>
              <a:t>I</a:t>
            </a:r>
            <a:r>
              <a:rPr smtClean="0"/>
              <a:t>l faut y associer la valeur souhaiter :  "</a:t>
            </a:r>
            <a:r>
              <a:rPr b="1" smtClean="0"/>
              <a:t>grade.score</a:t>
            </a:r>
            <a:r>
              <a:rPr smtClean="0"/>
              <a:t>" : </a:t>
            </a:r>
            <a:r>
              <a:rPr b="1" smtClean="0"/>
              <a:t>{"</a:t>
            </a:r>
            <a:r>
              <a:rPr b="1" smtClean="0">
                <a:solidFill>
                  <a:srgbClr val="FF0000"/>
                </a:solidFill>
              </a:rPr>
              <a:t>$lt</a:t>
            </a:r>
            <a:r>
              <a:rPr b="1" smtClean="0"/>
              <a:t>" : </a:t>
            </a:r>
            <a:r>
              <a:rPr b="1" smtClean="0">
                <a:solidFill>
                  <a:srgbClr val="FF0000"/>
                </a:solidFill>
              </a:rPr>
              <a:t>10 </a:t>
            </a:r>
            <a:r>
              <a:rPr b="1" smtClean="0"/>
              <a:t>}</a:t>
            </a:r>
            <a:endParaRPr sz="2800" b="1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642942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8"/>
            </a:pPr>
            <a:r>
              <a:rPr sz="2800" b="1" smtClean="0"/>
              <a:t>Filtrage avec des opérations</a:t>
            </a:r>
          </a:p>
          <a:p>
            <a:pPr marL="596900" indent="-514350" algn="just">
              <a:buNone/>
            </a:pPr>
            <a:endParaRPr lang="fr-FR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 l="14233" t="14717" r="33565" b="12109"/>
          <a:stretch>
            <a:fillRect/>
          </a:stretch>
        </p:blipFill>
        <p:spPr bwMode="auto">
          <a:xfrm>
            <a:off x="1357290" y="1643050"/>
            <a:ext cx="7358114" cy="500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Find : Recherche Multiple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500726"/>
          </a:xfrm>
        </p:spPr>
        <p:txBody>
          <a:bodyPr/>
          <a:lstStyle/>
          <a:p>
            <a:pPr marL="596900" indent="-514350" algn="just">
              <a:buNone/>
            </a:pPr>
            <a:r>
              <a:rPr lang="fr-FR" sz="2800" dirty="0" smtClean="0"/>
              <a:t>	Nous travaillons avec la collection </a:t>
            </a:r>
            <a:r>
              <a:rPr lang="fr-FR" sz="2800" dirty="0" err="1" smtClean="0"/>
              <a:t>Users</a:t>
            </a:r>
            <a:r>
              <a:rPr lang="fr-FR" sz="2800" dirty="0" smtClean="0"/>
              <a:t> : copier le script d’insertion des documents </a:t>
            </a:r>
            <a:r>
              <a:rPr lang="fr-FR" sz="2800" dirty="0" err="1" smtClean="0"/>
              <a:t>users</a:t>
            </a:r>
            <a:r>
              <a:rPr lang="fr-FR" sz="2800" dirty="0" smtClean="0"/>
              <a:t> et exécute le.</a:t>
            </a:r>
          </a:p>
          <a:p>
            <a:pPr marL="596900" indent="-514350" algn="just">
              <a:buFont typeface="+mj-lt"/>
              <a:buAutoNum type="arabicPeriod"/>
            </a:pPr>
            <a:r>
              <a:rPr b="1" smtClean="0"/>
              <a:t>Or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</a:t>
            </a:r>
            <a:r>
              <a:rPr sz="2400" b="1" smtClean="0"/>
              <a:t>({$or:[{country: "Belgium"},{firstname : "Alford"}]})   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Retourne toute les données dont le pays vaut Belgium ou bien ou le prénom vaut Alford</a:t>
            </a:r>
          </a:p>
          <a:p>
            <a:pPr marL="596900" indent="-514350" algn="just">
              <a:buFont typeface="+mj-lt"/>
              <a:buAutoNum type="arabicPeriod"/>
            </a:pPr>
            <a:r>
              <a:rPr lang="fr-FR" b="1" dirty="0" smtClean="0"/>
              <a:t>A</a:t>
            </a:r>
            <a:r>
              <a:rPr b="1" smtClean="0"/>
              <a:t>nd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</a:t>
            </a:r>
            <a:r>
              <a:rPr sz="2400" b="1" smtClean="0"/>
              <a:t>({$and:[{country: "Belgium"},{birthday: "1990-10-07"}]})   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Retourne toute les données dont le pays vaut Belgium et  ou la date de naissance vaut "1990-10-07"</a:t>
            </a:r>
          </a:p>
          <a:p>
            <a:pPr marL="871538" lvl="1" indent="-514350" algn="just">
              <a:buNone/>
            </a:pPr>
            <a:endParaRPr b="1" smtClean="0"/>
          </a:p>
          <a:p>
            <a:pPr marL="596900" indent="-514350" algn="just">
              <a:buNone/>
            </a:pPr>
            <a:endParaRPr b="1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71414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Find : Recherche Multiple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785794"/>
            <a:ext cx="8358214" cy="6072206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b="1" smtClean="0"/>
              <a:t>not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</a:t>
            </a:r>
            <a:r>
              <a:rPr sz="2400" b="1" smtClean="0"/>
              <a:t>({country:{ </a:t>
            </a:r>
            <a:r>
              <a:rPr sz="2400" b="1" smtClean="0">
                <a:solidFill>
                  <a:srgbClr val="FF0000"/>
                </a:solidFill>
              </a:rPr>
              <a:t>$ne</a:t>
            </a:r>
            <a:r>
              <a:rPr sz="2400" b="1" smtClean="0"/>
              <a:t>:"Belgium"} } )   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Retourne toute les données dont le pays ne vaut pas Belgium</a:t>
            </a:r>
          </a:p>
          <a:p>
            <a:pPr marL="596900" indent="-514350" algn="just">
              <a:buFont typeface="+mj-lt"/>
              <a:buAutoNum type="arabicPeriod" startAt="3"/>
            </a:pPr>
            <a:r>
              <a:rPr b="1" smtClean="0"/>
              <a:t>like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</a:t>
            </a:r>
            <a:r>
              <a:rPr sz="2400" b="1" smtClean="0"/>
              <a:t>( { country :   /in/ } )   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Retourne toute les données dont le pays contient le mot in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 </a:t>
            </a:r>
            <a:r>
              <a:rPr sz="2400" b="1" smtClean="0"/>
              <a:t>( { country :  { </a:t>
            </a:r>
            <a:r>
              <a:rPr sz="2400" b="1" smtClean="0">
                <a:solidFill>
                  <a:srgbClr val="FF0000"/>
                </a:solidFill>
              </a:rPr>
              <a:t>$regex </a:t>
            </a:r>
            <a:r>
              <a:rPr sz="2400" b="1" smtClean="0"/>
              <a:t>: /^fr</a:t>
            </a:r>
            <a:r>
              <a:rPr sz="2400" b="1" smtClean="0">
                <a:solidFill>
                  <a:srgbClr val="FF0000"/>
                </a:solidFill>
              </a:rPr>
              <a:t>/i </a:t>
            </a:r>
            <a:r>
              <a:rPr sz="2400" b="1" smtClean="0"/>
              <a:t>} } )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R</a:t>
            </a:r>
            <a:r>
              <a:rPr sz="2400" smtClean="0"/>
              <a:t>etourne toutes les données dont le pays commence par fr</a:t>
            </a:r>
            <a:r>
              <a:rPr sz="2400" b="1" smtClean="0"/>
              <a:t> 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b="1" smtClean="0"/>
              <a:t>db.Users.</a:t>
            </a:r>
            <a:r>
              <a:rPr sz="2400" b="1" smtClean="0">
                <a:solidFill>
                  <a:srgbClr val="FF0000"/>
                </a:solidFill>
              </a:rPr>
              <a:t>find </a:t>
            </a:r>
            <a:r>
              <a:rPr sz="2400" b="1" smtClean="0"/>
              <a:t>( { country :  { </a:t>
            </a:r>
            <a:r>
              <a:rPr sz="2400" b="1" smtClean="0">
                <a:solidFill>
                  <a:srgbClr val="FF0000"/>
                </a:solidFill>
              </a:rPr>
              <a:t>$regex </a:t>
            </a:r>
            <a:r>
              <a:rPr sz="2400" b="1" smtClean="0"/>
              <a:t>: /ce$</a:t>
            </a:r>
            <a:r>
              <a:rPr sz="2400" b="1" smtClean="0">
                <a:solidFill>
                  <a:srgbClr val="FF0000"/>
                </a:solidFill>
              </a:rPr>
              <a:t> /</a:t>
            </a:r>
            <a:r>
              <a:rPr sz="2400" b="1" smtClean="0"/>
              <a:t>} } )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Retourne toutes les données dont le pays se termine par ce</a:t>
            </a:r>
            <a:endParaRPr sz="2400" b="1" smtClean="0"/>
          </a:p>
          <a:p>
            <a:pPr marL="871538" lvl="1" indent="-514350" algn="just">
              <a:buFont typeface="Wingdings" pitchFamily="2" charset="2"/>
              <a:buChar char="ü"/>
            </a:pPr>
            <a:endParaRPr sz="2400" b="1" smtClean="0"/>
          </a:p>
          <a:p>
            <a:pPr marL="871538" lvl="1" indent="-514350" algn="just">
              <a:buFont typeface="Wingdings" pitchFamily="2" charset="2"/>
              <a:buChar char="ü"/>
            </a:pPr>
            <a:endParaRPr sz="2400" smtClean="0"/>
          </a:p>
          <a:p>
            <a:pPr marL="596900" indent="-514350" algn="just">
              <a:buNone/>
            </a:pPr>
            <a:endParaRPr smtClean="0"/>
          </a:p>
          <a:p>
            <a:pPr marL="871538" lvl="1" indent="-514350" algn="just">
              <a:buNone/>
            </a:pPr>
            <a:endParaRPr b="1" smtClean="0"/>
          </a:p>
          <a:p>
            <a:pPr marL="596900" indent="-514350" algn="just">
              <a:buNone/>
            </a:pPr>
            <a:endParaRPr b="1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-24"/>
            <a:ext cx="8005788" cy="868346"/>
          </a:xfrm>
        </p:spPr>
        <p:txBody>
          <a:bodyPr>
            <a:normAutofit fontScale="90000"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928670"/>
            <a:ext cx="8143900" cy="5929330"/>
          </a:xfrm>
        </p:spPr>
        <p:txBody>
          <a:bodyPr/>
          <a:lstStyle/>
          <a:p>
            <a:pPr marL="596900" indent="-514350" algn="just">
              <a:buFont typeface="+mj-lt"/>
              <a:buAutoNum type="arabicPeriod"/>
            </a:pPr>
            <a:r>
              <a:rPr sz="2800" smtClean="0"/>
              <a:t>Créer une nouvelle base MongoDB ,Nommez la par votre prenom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Exécutez le script nommé Cinema qui se trouve dans le sous dossier TP du dossier de cours.</a:t>
            </a:r>
          </a:p>
          <a:p>
            <a:pPr marL="596900" indent="-514350" algn="just">
              <a:buFont typeface="+mj-lt"/>
              <a:buAutoNum type="arabicPeriod"/>
            </a:pPr>
            <a:r>
              <a:rPr lang="fr-FR" sz="2800" dirty="0" smtClean="0"/>
              <a:t>A</a:t>
            </a:r>
            <a:r>
              <a:rPr sz="2800" smtClean="0"/>
              <a:t>fficher les différentes collections de votre base de données. 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Quels sont les films sortis en 1990 ?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Quels sont les films sortis avant 2000 ?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Quels sont les films réalisés par Clint Eastwood ?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Quels sont les films réalisés par quelqu'un prénommé Clint ?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Quels sont les films réalisés par quelqu'un prénommé Clint avant 2000  ?</a:t>
            </a:r>
          </a:p>
          <a:p>
            <a:pPr marL="596900" indent="-514350" algn="just">
              <a:buNone/>
            </a:pPr>
            <a:endParaRPr sz="2800" smtClean="0"/>
          </a:p>
          <a:p>
            <a:pPr marL="596900" indent="-514350">
              <a:buFont typeface="+mj-lt"/>
              <a:buAutoNum type="arabicPeriod"/>
            </a:pPr>
            <a:endParaRPr sz="2800" smtClean="0"/>
          </a:p>
          <a:p>
            <a:pPr marL="596900" indent="-514350">
              <a:buFont typeface="+mj-lt"/>
              <a:buAutoNum type="arabicPeriod"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Introduction (1/4)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5124472"/>
          </a:xfrm>
        </p:spPr>
        <p:txBody>
          <a:bodyPr/>
          <a:lstStyle/>
          <a:p>
            <a:r>
              <a:rPr sz="2800" smtClean="0"/>
              <a:t>Comment gérer une énorme base de données et comment l'interroger efficacement ?</a:t>
            </a:r>
          </a:p>
          <a:p>
            <a:endParaRPr sz="2800" smtClean="0"/>
          </a:p>
          <a:p>
            <a:r>
              <a:rPr sz="2800" smtClean="0"/>
              <a:t>Face aux 3V (Volume, Velocity, Variety), le relationnel peut difficilement lutter contre cette vague de données</a:t>
            </a:r>
          </a:p>
          <a:p>
            <a:r>
              <a:rPr lang="fr-FR" sz="2800" dirty="0" smtClean="0"/>
              <a:t>L</a:t>
            </a:r>
            <a:r>
              <a:rPr sz="2800" smtClean="0"/>
              <a:t>e NoSql est une alternative complémentaire aux base de données relationnelle et  apporte la solution à ce problème de gestion de grande qunatité de données</a:t>
            </a:r>
          </a:p>
          <a:p>
            <a:endParaRPr sz="2800" smtClean="0"/>
          </a:p>
          <a:p>
            <a:r>
              <a:rPr sz="2800" smtClean="0"/>
              <a:t>C'est quoi le NoSQL ?</a:t>
            </a:r>
          </a:p>
          <a:p>
            <a:endParaRPr sz="280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-24"/>
            <a:ext cx="8005788" cy="868346"/>
          </a:xfrm>
        </p:spPr>
        <p:txBody>
          <a:bodyPr>
            <a:normAutofit fontScale="90000"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Interrogation des données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928670"/>
            <a:ext cx="8143900" cy="5929330"/>
          </a:xfrm>
        </p:spPr>
        <p:txBody>
          <a:bodyPr/>
          <a:lstStyle/>
          <a:p>
            <a:pPr marL="596900" indent="-514350">
              <a:buFont typeface="+mj-lt"/>
              <a:buAutoNum type="arabicPeriod" startAt="9"/>
            </a:pPr>
            <a:r>
              <a:rPr sz="2800" smtClean="0"/>
              <a:t>Ajouter trois utilisateurs préférant chacun un ou deux films. On utilisera les identifiants des films pour les référencer.</a:t>
            </a:r>
          </a:p>
          <a:p>
            <a:pPr marL="596900" indent="-514350">
              <a:buFont typeface="+mj-lt"/>
              <a:buAutoNum type="arabicPeriod" startAt="9"/>
            </a:pPr>
            <a:r>
              <a:rPr sz="2800" smtClean="0"/>
              <a:t>Quels sont les utilisateurs qui aiment au moins un film avec 3 étoiles ?</a:t>
            </a:r>
          </a:p>
          <a:p>
            <a:pPr marL="596900" indent="-514350">
              <a:buFont typeface="+mj-lt"/>
              <a:buAutoNum type="arabicPeriod" startAt="9"/>
            </a:pPr>
            <a:r>
              <a:rPr sz="2800" smtClean="0"/>
              <a:t>Quels sont les identifiants des films qui sont aimés au moins une fois avec 3 étoiles ?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3.3	</a:t>
            </a:r>
            <a:r>
              <a:rPr lang="fr-FR" b="1" dirty="0" smtClean="0"/>
              <a:t>S</a:t>
            </a:r>
            <a:r>
              <a:rPr b="1" smtClean="0"/>
              <a:t>hell MongoDB </a:t>
            </a:r>
            <a:r>
              <a:rPr lang="fr-FR" b="1" dirty="0" smtClean="0"/>
              <a:t>–</a:t>
            </a:r>
            <a:r>
              <a:rPr b="1" smtClean="0"/>
              <a:t> CRUD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Creation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None/>
            </a:pPr>
            <a:r>
              <a:rPr sz="2800" smtClean="0"/>
              <a:t>	Un document est comme un enregistrement dans une table en relationnel et une collection comme une table.</a:t>
            </a:r>
          </a:p>
          <a:p>
            <a:pPr marL="596900" indent="-514350" algn="just">
              <a:buFont typeface="+mj-lt"/>
              <a:buAutoNum type="arabicPeriod"/>
            </a:pPr>
            <a:r>
              <a:rPr sz="2800" smtClean="0"/>
              <a:t>Commande </a:t>
            </a:r>
            <a:r>
              <a:rPr sz="2800" b="1" smtClean="0"/>
              <a:t>create() </a:t>
            </a:r>
            <a:r>
              <a:rPr sz="2800" smtClean="0"/>
              <a:t>permet de créer une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use Client 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dirty="0" smtClean="0"/>
              <a:t>d</a:t>
            </a:r>
            <a:r>
              <a:rPr sz="2400" smtClean="0"/>
              <a:t>b. createCollection(clients)</a:t>
            </a:r>
          </a:p>
          <a:p>
            <a:pPr marL="596900" indent="-514350" algn="just">
              <a:buFont typeface="+mj-lt"/>
              <a:buAutoNum type="arabicPeriod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insert()  </a:t>
            </a:r>
            <a:r>
              <a:rPr sz="2800" smtClean="0"/>
              <a:t>permet d'ajouter un document ou une liste de document à une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db.clients.</a:t>
            </a:r>
            <a:r>
              <a:rPr sz="2400" smtClean="0">
                <a:solidFill>
                  <a:srgbClr val="FF0000"/>
                </a:solidFill>
              </a:rPr>
              <a:t>insert</a:t>
            </a:r>
            <a:r>
              <a:rPr sz="2400" smtClean="0"/>
              <a:t>(   [   { nom:"francis", prenom:"jean"} ,</a:t>
            </a:r>
          </a:p>
          <a:p>
            <a:pPr marL="871538" lvl="1" indent="-514350" algn="just">
              <a:buNone/>
            </a:pPr>
            <a:r>
              <a:rPr sz="2400" smtClean="0"/>
              <a:t>				  {nom:"Stephane",prenom:"dupond"}         			] 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Creation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2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insert()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db.clients.</a:t>
            </a:r>
            <a:r>
              <a:rPr sz="2400" smtClean="0">
                <a:solidFill>
                  <a:srgbClr val="FF0000"/>
                </a:solidFill>
              </a:rPr>
              <a:t>find</a:t>
            </a:r>
            <a:r>
              <a:rPr sz="2400" smtClean="0"/>
              <a:t>() ;  pour afficher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db.clients.</a:t>
            </a:r>
            <a:r>
              <a:rPr sz="2400" smtClean="0">
                <a:solidFill>
                  <a:srgbClr val="FF0000"/>
                </a:solidFill>
              </a:rPr>
              <a:t>find</a:t>
            </a:r>
            <a:r>
              <a:rPr sz="2400" smtClean="0"/>
              <a:t>().pretty() ; pour avoir une structure bien lisible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db.clients.</a:t>
            </a:r>
            <a:r>
              <a:rPr sz="2400" smtClean="0">
                <a:solidFill>
                  <a:srgbClr val="FF0000"/>
                </a:solidFill>
              </a:rPr>
              <a:t>insert</a:t>
            </a:r>
            <a:r>
              <a:rPr sz="2400" smtClean="0"/>
              <a:t>(  { nom:"Didier", prenom:"Deschamps" , sexe : "Homme"} );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système ajoute un identifiant unique pour chaque document, mais vous pouvez définir vos identifiant</a:t>
            </a:r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insert</a:t>
            </a:r>
            <a:r>
              <a:rPr smtClean="0"/>
              <a:t>(  {"_id":1 , </a:t>
            </a:r>
          </a:p>
          <a:p>
            <a:pPr marL="1117600" lvl="2" indent="-514350" algn="just">
              <a:buNone/>
            </a:pPr>
            <a:r>
              <a:rPr smtClean="0"/>
              <a:t>			nom:"Marlaine",              			   	 prenom:"chanty" , </a:t>
            </a:r>
          </a:p>
          <a:p>
            <a:pPr marL="1117600" lvl="2" indent="-514350" algn="just">
              <a:buNone/>
            </a:pPr>
            <a:r>
              <a:rPr smtClean="0"/>
              <a:t>			 sexe : "Femme"   }  </a:t>
            </a:r>
          </a:p>
          <a:p>
            <a:pPr marL="1117600" lvl="2" indent="-514350" algn="just">
              <a:buNone/>
            </a:pPr>
            <a:r>
              <a:rPr smtClean="0"/>
              <a:t>			);</a:t>
            </a:r>
          </a:p>
          <a:p>
            <a:pPr marL="871538" lvl="1" indent="-514350" algn="just">
              <a:buNone/>
            </a:pPr>
            <a:r>
              <a:rPr sz="2400" smtClean="0"/>
              <a:t>	</a:t>
            </a:r>
          </a:p>
          <a:p>
            <a:pPr marL="871538" lvl="1" indent="-514350" algn="just">
              <a:buFont typeface="Wingdings" pitchFamily="2" charset="2"/>
              <a:buChar char="ü"/>
            </a:pPr>
            <a:endParaRPr sz="2400" smtClean="0"/>
          </a:p>
          <a:p>
            <a:pPr marL="871538" lvl="1" indent="-514350" algn="just">
              <a:buFont typeface="Wingdings" pitchFamily="2" charset="2"/>
              <a:buChar char="ü"/>
            </a:pPr>
            <a:endParaRPr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Creation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572164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2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insert() 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sz="2400" smtClean="0"/>
              <a:t>Une insertion non ordonnée de plusieurs documents : deuxième paramètre de la commande insert </a:t>
            </a:r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insert</a:t>
            </a:r>
            <a:r>
              <a:rPr smtClean="0"/>
              <a:t>(  {"_id" : 2 , </a:t>
            </a:r>
          </a:p>
          <a:p>
            <a:pPr marL="1117600" lvl="2" indent="-514350" algn="just">
              <a:buNone/>
            </a:pPr>
            <a:r>
              <a:rPr smtClean="0"/>
              <a:t>			nom:"Stephy",              			   	 prenom: " Miss" , </a:t>
            </a:r>
          </a:p>
          <a:p>
            <a:pPr marL="1117600" lvl="2" indent="-514350" algn="just">
              <a:buNone/>
            </a:pPr>
            <a:r>
              <a:rPr smtClean="0"/>
              <a:t>			 sexe : "Femme"   } ,</a:t>
            </a:r>
          </a:p>
          <a:p>
            <a:pPr marL="1117600" lvl="2" indent="-514350" algn="just">
              <a:buNone/>
            </a:pPr>
            <a:r>
              <a:rPr smtClean="0"/>
              <a:t>			{</a:t>
            </a:r>
            <a:r>
              <a:rPr smtClean="0">
                <a:solidFill>
                  <a:srgbClr val="FF0000"/>
                </a:solidFill>
              </a:rPr>
              <a:t> ordered  :  false </a:t>
            </a:r>
            <a:r>
              <a:rPr smtClean="0"/>
              <a:t>} </a:t>
            </a:r>
          </a:p>
          <a:p>
            <a:pPr marL="1117600" lvl="2" indent="-514350" algn="just">
              <a:buNone/>
            </a:pPr>
            <a:r>
              <a:rPr smtClean="0"/>
              <a:t>			);</a:t>
            </a:r>
          </a:p>
          <a:p>
            <a:pPr marL="596900" indent="-514350" algn="just">
              <a:buFont typeface="+mj-lt"/>
              <a:buAutoNum type="arabicPeriod" startAt="2"/>
            </a:pPr>
            <a:r>
              <a:rPr sz="2800" smtClean="0"/>
              <a:t>Commande </a:t>
            </a:r>
            <a:r>
              <a:rPr sz="2800" b="1" smtClean="0"/>
              <a:t>insertOne() : </a:t>
            </a:r>
            <a:r>
              <a:rPr sz="2800" smtClean="0"/>
              <a:t> qui permet également d'insérer un document à une collection</a:t>
            </a:r>
          </a:p>
          <a:p>
            <a:pPr marL="596900" indent="-514350" algn="just">
              <a:buFont typeface="+mj-lt"/>
              <a:buAutoNum type="arabicPeriod" startAt="2"/>
            </a:pPr>
            <a:r>
              <a:rPr sz="2400" b="1" smtClean="0"/>
              <a:t> </a:t>
            </a:r>
            <a:r>
              <a:rPr sz="2800" smtClean="0"/>
              <a:t>Commande </a:t>
            </a:r>
            <a:r>
              <a:rPr sz="2800" b="1" smtClean="0"/>
              <a:t>insertMany() </a:t>
            </a:r>
            <a:r>
              <a:rPr sz="2800" smtClean="0"/>
              <a:t>:  qui permet également d'insérer un document à une collection</a:t>
            </a:r>
          </a:p>
          <a:p>
            <a:pPr marL="871538" lvl="1" indent="-514350" algn="just">
              <a:buFont typeface="Wingdings" pitchFamily="2" charset="2"/>
              <a:buChar char="ü"/>
            </a:pPr>
            <a:endParaRPr sz="2400" b="1" smtClean="0"/>
          </a:p>
          <a:p>
            <a:pPr marL="1117600" lvl="2" indent="-514350" algn="just">
              <a:buNone/>
            </a:pPr>
            <a:r>
              <a:rPr sz="2000" smtClean="0"/>
              <a:t>	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Update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4000528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update() et $set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P</a:t>
            </a:r>
            <a:r>
              <a:rPr sz="2400" smtClean="0"/>
              <a:t>ermet de faire la mise à jour d'un ou de plusieurs documents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C</a:t>
            </a:r>
            <a:r>
              <a:rPr sz="2400" smtClean="0"/>
              <a:t>omme pour le find,  le premier paramètre sert de critère de recherche pour les données à mettre à jour, le second va servir à définir la mise à jour voulue</a:t>
            </a:r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update</a:t>
            </a:r>
            <a:r>
              <a:rPr smtClean="0"/>
              <a:t>(  {"_id" : 2  } ,</a:t>
            </a:r>
          </a:p>
          <a:p>
            <a:pPr marL="1117600" lvl="2" indent="-514350" algn="just">
              <a:buNone/>
            </a:pPr>
            <a:r>
              <a:rPr smtClean="0"/>
              <a:t>		{ </a:t>
            </a:r>
            <a:r>
              <a:rPr smtClean="0">
                <a:solidFill>
                  <a:srgbClr val="FF0000"/>
                </a:solidFill>
              </a:rPr>
              <a:t>$set  </a:t>
            </a:r>
            <a:r>
              <a:rPr smtClean="0"/>
              <a:t>:  {nom: "Stephy G"}} </a:t>
            </a:r>
          </a:p>
          <a:p>
            <a:pPr marL="1117600" lvl="2" indent="-514350" algn="just">
              <a:buNone/>
            </a:pPr>
            <a:r>
              <a:rPr smtClean="0"/>
              <a:t>			);</a:t>
            </a:r>
            <a:endParaRPr sz="2400" b="1" smtClean="0"/>
          </a:p>
          <a:p>
            <a:pPr marL="1117600" lvl="2" indent="-514350" algn="just">
              <a:buNone/>
            </a:pPr>
            <a:r>
              <a:rPr sz="2000" smtClean="0"/>
              <a:t>	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1142976" y="5143512"/>
            <a:ext cx="77153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117600" lvl="2" indent="-514350" algn="just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db.clients.insert</a:t>
            </a:r>
            <a:r>
              <a:rPr lang="fr-FR" sz="2000" b="1" dirty="0" smtClean="0">
                <a:solidFill>
                  <a:schemeClr val="bg1"/>
                </a:solidFill>
              </a:rPr>
              <a:t>(  {"</a:t>
            </a:r>
            <a:r>
              <a:rPr lang="fr-FR" sz="2000" b="1" dirty="0" err="1" smtClean="0">
                <a:solidFill>
                  <a:schemeClr val="bg1"/>
                </a:solidFill>
              </a:rPr>
              <a:t>_id</a:t>
            </a:r>
            <a:r>
              <a:rPr lang="fr-FR" sz="2000" b="1" dirty="0" smtClean="0">
                <a:solidFill>
                  <a:schemeClr val="bg1"/>
                </a:solidFill>
              </a:rPr>
              <a:t>" : 2 , nom:"</a:t>
            </a:r>
            <a:r>
              <a:rPr lang="fr-FR" sz="2000" b="1" dirty="0" err="1" smtClean="0">
                <a:solidFill>
                  <a:schemeClr val="bg1"/>
                </a:solidFill>
              </a:rPr>
              <a:t>Stephy</a:t>
            </a:r>
            <a:r>
              <a:rPr lang="fr-FR" sz="2000" b="1" dirty="0" smtClean="0">
                <a:solidFill>
                  <a:schemeClr val="bg1"/>
                </a:solidFill>
              </a:rPr>
              <a:t>",   </a:t>
            </a:r>
            <a:r>
              <a:rPr lang="fr-FR" sz="2000" b="1" dirty="0" err="1" smtClean="0">
                <a:solidFill>
                  <a:schemeClr val="bg1"/>
                </a:solidFill>
              </a:rPr>
              <a:t>prenom</a:t>
            </a:r>
            <a:r>
              <a:rPr lang="fr-FR" sz="2000" b="1" dirty="0" smtClean="0">
                <a:solidFill>
                  <a:schemeClr val="bg1"/>
                </a:solidFill>
              </a:rPr>
              <a:t>: " Miss" ,  sexe : "Femme"   } ,  	{ </a:t>
            </a:r>
            <a:r>
              <a:rPr lang="fr-FR" sz="2000" b="1" dirty="0" err="1" smtClean="0">
                <a:solidFill>
                  <a:schemeClr val="bg1"/>
                </a:solidFill>
              </a:rPr>
              <a:t>ordered</a:t>
            </a:r>
            <a:r>
              <a:rPr lang="fr-FR" sz="2000" b="1" dirty="0" smtClean="0">
                <a:solidFill>
                  <a:schemeClr val="bg1"/>
                </a:solidFill>
              </a:rPr>
              <a:t>  :  false } </a:t>
            </a:r>
          </a:p>
          <a:p>
            <a:pPr marL="1117600" lvl="2" indent="-514350" algn="just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			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Update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428628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update()  et $set </a:t>
            </a:r>
            <a:r>
              <a:rPr sz="2400" b="1" smtClean="0"/>
              <a:t> sur plusieurs valeurs</a:t>
            </a:r>
            <a:endParaRPr smtClean="0"/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update</a:t>
            </a:r>
            <a:r>
              <a:rPr smtClean="0"/>
              <a:t>(  {"_id" : 2  } ,</a:t>
            </a:r>
          </a:p>
          <a:p>
            <a:pPr marL="1117600" lvl="2" indent="-514350" algn="just">
              <a:buNone/>
            </a:pPr>
            <a:r>
              <a:rPr smtClean="0"/>
              <a:t>		{ </a:t>
            </a:r>
            <a:r>
              <a:rPr smtClean="0">
                <a:solidFill>
                  <a:srgbClr val="FF0000"/>
                </a:solidFill>
              </a:rPr>
              <a:t>$set </a:t>
            </a:r>
            <a:r>
              <a:rPr smtClean="0"/>
              <a:t>:  {</a:t>
            </a:r>
          </a:p>
          <a:p>
            <a:pPr marL="1117600" lvl="2" indent="-514350" algn="just">
              <a:buNone/>
            </a:pPr>
            <a:r>
              <a:rPr smtClean="0"/>
              <a:t>			   "nom"  :  " Lady"  ,</a:t>
            </a:r>
          </a:p>
          <a:p>
            <a:pPr marL="1117600" lvl="2" indent="-514350" algn="just">
              <a:buNone/>
            </a:pPr>
            <a:r>
              <a:rPr smtClean="0"/>
              <a:t>                	   "prenom"  :  " B " ,</a:t>
            </a:r>
          </a:p>
          <a:p>
            <a:pPr marL="1117600" lvl="2" indent="-514350" algn="just">
              <a:buNone/>
            </a:pPr>
            <a:r>
              <a:rPr smtClean="0"/>
              <a:t>			   "sexe"  :  " Hemme" </a:t>
            </a:r>
          </a:p>
          <a:p>
            <a:pPr marL="1117600" lvl="2" indent="-514350" algn="just">
              <a:buNone/>
            </a:pPr>
            <a:r>
              <a:rPr smtClean="0"/>
              <a:t>                          }</a:t>
            </a:r>
          </a:p>
          <a:p>
            <a:pPr marL="1117600" lvl="2" indent="-514350" algn="just">
              <a:buNone/>
            </a:pPr>
            <a:r>
              <a:rPr smtClean="0"/>
              <a:t>              } </a:t>
            </a:r>
          </a:p>
          <a:p>
            <a:pPr marL="1117600" lvl="2" indent="-514350" algn="just">
              <a:buNone/>
            </a:pPr>
            <a:r>
              <a:rPr smtClean="0"/>
              <a:t>	);</a:t>
            </a:r>
            <a:endParaRPr sz="2400" b="1" smtClean="0"/>
          </a:p>
          <a:p>
            <a:pPr marL="1117600" lvl="2" indent="-514350" algn="just">
              <a:buNone/>
            </a:pPr>
            <a:r>
              <a:rPr sz="2000" smtClean="0"/>
              <a:t>	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1142976" y="5463147"/>
            <a:ext cx="77153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117600" lvl="2" indent="-514350" algn="just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db.clients.insert</a:t>
            </a:r>
            <a:r>
              <a:rPr lang="fr-FR" sz="2000" b="1" dirty="0" smtClean="0">
                <a:solidFill>
                  <a:schemeClr val="bg1"/>
                </a:solidFill>
              </a:rPr>
              <a:t>(  {"</a:t>
            </a:r>
            <a:r>
              <a:rPr lang="fr-FR" sz="2000" b="1" dirty="0" err="1" smtClean="0">
                <a:solidFill>
                  <a:schemeClr val="bg1"/>
                </a:solidFill>
              </a:rPr>
              <a:t>_id</a:t>
            </a:r>
            <a:r>
              <a:rPr lang="fr-FR" sz="2000" b="1" dirty="0" smtClean="0">
                <a:solidFill>
                  <a:schemeClr val="bg1"/>
                </a:solidFill>
              </a:rPr>
              <a:t>" : 2 , nom:"</a:t>
            </a:r>
            <a:r>
              <a:rPr lang="fr-FR" sz="2000" b="1" dirty="0" err="1" smtClean="0">
                <a:solidFill>
                  <a:schemeClr val="bg1"/>
                </a:solidFill>
              </a:rPr>
              <a:t>Stephy</a:t>
            </a:r>
            <a:r>
              <a:rPr lang="fr-FR" sz="2000" b="1" dirty="0" smtClean="0">
                <a:solidFill>
                  <a:schemeClr val="bg1"/>
                </a:solidFill>
              </a:rPr>
              <a:t>",   </a:t>
            </a:r>
            <a:r>
              <a:rPr lang="fr-FR" sz="2000" b="1" dirty="0" err="1" smtClean="0">
                <a:solidFill>
                  <a:schemeClr val="bg1"/>
                </a:solidFill>
              </a:rPr>
              <a:t>prenom</a:t>
            </a:r>
            <a:r>
              <a:rPr lang="fr-FR" sz="2000" b="1" dirty="0" smtClean="0">
                <a:solidFill>
                  <a:schemeClr val="bg1"/>
                </a:solidFill>
              </a:rPr>
              <a:t>: " Miss" ,  sexe : "Femme"   } ,  	{ </a:t>
            </a:r>
            <a:r>
              <a:rPr lang="fr-FR" sz="2000" b="1" dirty="0" err="1" smtClean="0">
                <a:solidFill>
                  <a:schemeClr val="bg1"/>
                </a:solidFill>
              </a:rPr>
              <a:t>ordered</a:t>
            </a:r>
            <a:r>
              <a:rPr lang="fr-FR" sz="2000" b="1" dirty="0" smtClean="0">
                <a:solidFill>
                  <a:schemeClr val="bg1"/>
                </a:solidFill>
              </a:rPr>
              <a:t>  :  false } </a:t>
            </a:r>
          </a:p>
          <a:p>
            <a:pPr marL="1117600" lvl="2" indent="-514350" algn="just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			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Update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4000528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update()  et $unset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mot clé </a:t>
            </a:r>
            <a:r>
              <a:rPr sz="2400" b="1" smtClean="0"/>
              <a:t>$set </a:t>
            </a:r>
            <a:r>
              <a:rPr sz="2400" smtClean="0"/>
              <a:t>permet de préciser les champs que nous souhaitons mettre à jour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</a:t>
            </a:r>
            <a:r>
              <a:rPr sz="2400" b="1" smtClean="0">
                <a:solidFill>
                  <a:srgbClr val="FF0000"/>
                </a:solidFill>
              </a:rPr>
              <a:t>$unset </a:t>
            </a:r>
            <a:r>
              <a:rPr sz="2400" smtClean="0"/>
              <a:t>permet de supprimer un champs dans le document</a:t>
            </a:r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update</a:t>
            </a:r>
            <a:r>
              <a:rPr smtClean="0"/>
              <a:t>(  {"_id" : 2  } ,</a:t>
            </a:r>
          </a:p>
          <a:p>
            <a:pPr marL="1117600" lvl="2" indent="-514350" algn="just">
              <a:buNone/>
            </a:pPr>
            <a:r>
              <a:rPr smtClean="0"/>
              <a:t>		{ </a:t>
            </a:r>
            <a:r>
              <a:rPr smtClean="0">
                <a:solidFill>
                  <a:srgbClr val="FF0000"/>
                </a:solidFill>
              </a:rPr>
              <a:t>$unset  </a:t>
            </a:r>
            <a:r>
              <a:rPr smtClean="0"/>
              <a:t>:  {sexe : 1}} </a:t>
            </a:r>
          </a:p>
          <a:p>
            <a:pPr marL="1117600" lvl="2" indent="-514350" algn="just">
              <a:buNone/>
            </a:pPr>
            <a:r>
              <a:rPr smtClean="0"/>
              <a:t>			);</a:t>
            </a:r>
            <a:endParaRPr sz="2400" b="1" smtClean="0"/>
          </a:p>
          <a:p>
            <a:pPr marL="1117600" lvl="2" indent="-514350" algn="just">
              <a:buNone/>
            </a:pPr>
            <a:r>
              <a:rPr sz="2000" smtClean="0"/>
              <a:t>	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1142976" y="5143512"/>
            <a:ext cx="77153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117600" lvl="2" indent="-514350" algn="just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db.clients.insert</a:t>
            </a:r>
            <a:r>
              <a:rPr lang="fr-FR" sz="2000" b="1" dirty="0" smtClean="0">
                <a:solidFill>
                  <a:schemeClr val="bg1"/>
                </a:solidFill>
              </a:rPr>
              <a:t>(  {"</a:t>
            </a:r>
            <a:r>
              <a:rPr lang="fr-FR" sz="2000" b="1" dirty="0" err="1" smtClean="0">
                <a:solidFill>
                  <a:schemeClr val="bg1"/>
                </a:solidFill>
              </a:rPr>
              <a:t>_id</a:t>
            </a:r>
            <a:r>
              <a:rPr lang="fr-FR" sz="2000" b="1" dirty="0" smtClean="0">
                <a:solidFill>
                  <a:schemeClr val="bg1"/>
                </a:solidFill>
              </a:rPr>
              <a:t>" : 2 , nom:"</a:t>
            </a:r>
            <a:r>
              <a:rPr lang="fr-FR" sz="2000" b="1" dirty="0" err="1" smtClean="0">
                <a:solidFill>
                  <a:schemeClr val="bg1"/>
                </a:solidFill>
              </a:rPr>
              <a:t>Stephy</a:t>
            </a:r>
            <a:r>
              <a:rPr lang="fr-FR" sz="2000" b="1" dirty="0" smtClean="0">
                <a:solidFill>
                  <a:schemeClr val="bg1"/>
                </a:solidFill>
              </a:rPr>
              <a:t>",   </a:t>
            </a:r>
            <a:r>
              <a:rPr lang="fr-FR" sz="2000" b="1" dirty="0" err="1" smtClean="0">
                <a:solidFill>
                  <a:schemeClr val="bg1"/>
                </a:solidFill>
              </a:rPr>
              <a:t>prenom</a:t>
            </a:r>
            <a:r>
              <a:rPr lang="fr-FR" sz="2000" b="1" dirty="0" smtClean="0">
                <a:solidFill>
                  <a:schemeClr val="bg1"/>
                </a:solidFill>
              </a:rPr>
              <a:t>: " Miss" ,  sexe : "Femme"   } ,  	{ </a:t>
            </a:r>
            <a:r>
              <a:rPr lang="fr-FR" sz="2000" b="1" dirty="0" err="1" smtClean="0">
                <a:solidFill>
                  <a:schemeClr val="bg1"/>
                </a:solidFill>
              </a:rPr>
              <a:t>ordered</a:t>
            </a:r>
            <a:r>
              <a:rPr lang="fr-FR" sz="2000" b="1" dirty="0" smtClean="0">
                <a:solidFill>
                  <a:schemeClr val="bg1"/>
                </a:solidFill>
              </a:rPr>
              <a:t>  :  false } </a:t>
            </a:r>
          </a:p>
          <a:p>
            <a:pPr marL="1117600" lvl="2" indent="-514350" algn="just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			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Update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4000528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update()  et $rename</a:t>
            </a:r>
          </a:p>
          <a:p>
            <a:pPr marL="871538" lvl="1" indent="-514350" algn="just">
              <a:buFont typeface="Wingdings" pitchFamily="2" charset="2"/>
              <a:buChar char="ü"/>
            </a:pPr>
            <a:r>
              <a:rPr lang="fr-FR" sz="2400" dirty="0" smtClean="0"/>
              <a:t>L</a:t>
            </a:r>
            <a:r>
              <a:rPr sz="2400" smtClean="0"/>
              <a:t>e mot clé </a:t>
            </a:r>
            <a:r>
              <a:rPr sz="2400" b="1" smtClean="0"/>
              <a:t>$rename </a:t>
            </a:r>
            <a:r>
              <a:rPr sz="2400" smtClean="0"/>
              <a:t>permet de modifier une clé (champs)</a:t>
            </a:r>
          </a:p>
          <a:p>
            <a:pPr marL="1117600" lvl="2" indent="-514350" algn="just">
              <a:buNone/>
            </a:pPr>
            <a:endParaRPr smtClean="0"/>
          </a:p>
          <a:p>
            <a:pPr marL="1117600" lvl="2" indent="-514350" algn="just">
              <a:buNone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update</a:t>
            </a:r>
            <a:r>
              <a:rPr smtClean="0"/>
              <a:t>(  {"_id" : 2  } ,</a:t>
            </a:r>
          </a:p>
          <a:p>
            <a:pPr marL="1117600" lvl="2" indent="-514350" algn="just">
              <a:buNone/>
            </a:pPr>
            <a:r>
              <a:rPr smtClean="0"/>
              <a:t>		{ </a:t>
            </a:r>
            <a:r>
              <a:rPr smtClean="0">
                <a:solidFill>
                  <a:srgbClr val="FF0000"/>
                </a:solidFill>
              </a:rPr>
              <a:t>$rename  </a:t>
            </a:r>
            <a:r>
              <a:rPr smtClean="0"/>
              <a:t>:  {"prenom"  :  " sexe"}} </a:t>
            </a:r>
          </a:p>
          <a:p>
            <a:pPr marL="1117600" lvl="2" indent="-514350" algn="just">
              <a:buNone/>
            </a:pPr>
            <a:r>
              <a:rPr smtClean="0"/>
              <a:t>			);</a:t>
            </a:r>
            <a:endParaRPr sz="2400" b="1" smtClean="0"/>
          </a:p>
          <a:p>
            <a:pPr marL="1117600" lvl="2" indent="-514350" algn="just">
              <a:buNone/>
            </a:pPr>
            <a:r>
              <a:rPr sz="2000" smtClean="0"/>
              <a:t>	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1142976" y="5143512"/>
            <a:ext cx="77153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117600" lvl="2" indent="-514350" algn="just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db.clients.insert</a:t>
            </a:r>
            <a:r>
              <a:rPr lang="fr-FR" sz="2000" b="1" dirty="0" smtClean="0">
                <a:solidFill>
                  <a:schemeClr val="bg1"/>
                </a:solidFill>
              </a:rPr>
              <a:t>(  {"</a:t>
            </a:r>
            <a:r>
              <a:rPr lang="fr-FR" sz="2000" b="1" dirty="0" err="1" smtClean="0">
                <a:solidFill>
                  <a:schemeClr val="bg1"/>
                </a:solidFill>
              </a:rPr>
              <a:t>_id</a:t>
            </a:r>
            <a:r>
              <a:rPr lang="fr-FR" sz="2000" b="1" dirty="0" smtClean="0">
                <a:solidFill>
                  <a:schemeClr val="bg1"/>
                </a:solidFill>
              </a:rPr>
              <a:t>" : 2 , nom:"</a:t>
            </a:r>
            <a:r>
              <a:rPr lang="fr-FR" sz="2000" b="1" dirty="0" err="1" smtClean="0">
                <a:solidFill>
                  <a:schemeClr val="bg1"/>
                </a:solidFill>
              </a:rPr>
              <a:t>Stephy</a:t>
            </a:r>
            <a:r>
              <a:rPr lang="fr-FR" sz="2000" b="1" dirty="0" smtClean="0">
                <a:solidFill>
                  <a:schemeClr val="bg1"/>
                </a:solidFill>
              </a:rPr>
              <a:t>",   </a:t>
            </a:r>
            <a:r>
              <a:rPr lang="fr-FR" sz="2000" b="1" dirty="0" err="1" smtClean="0">
                <a:solidFill>
                  <a:schemeClr val="bg1"/>
                </a:solidFill>
              </a:rPr>
              <a:t>prenom</a:t>
            </a:r>
            <a:r>
              <a:rPr lang="fr-FR" sz="2000" b="1" dirty="0" smtClean="0">
                <a:solidFill>
                  <a:schemeClr val="bg1"/>
                </a:solidFill>
              </a:rPr>
              <a:t>: " Miss" ,  sexe : "Femme"   } ,  	{ </a:t>
            </a:r>
            <a:r>
              <a:rPr lang="fr-FR" sz="2000" b="1" dirty="0" err="1" smtClean="0">
                <a:solidFill>
                  <a:schemeClr val="bg1"/>
                </a:solidFill>
              </a:rPr>
              <a:t>ordered</a:t>
            </a:r>
            <a:r>
              <a:rPr lang="fr-FR" sz="2000" b="1" dirty="0" smtClean="0">
                <a:solidFill>
                  <a:schemeClr val="bg1"/>
                </a:solidFill>
              </a:rPr>
              <a:t>  :  false } </a:t>
            </a:r>
          </a:p>
          <a:p>
            <a:pPr marL="1117600" lvl="2" indent="-514350" algn="just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			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806" y="274638"/>
            <a:ext cx="8005788" cy="725470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MongoDB </a:t>
            </a:r>
            <a:r>
              <a:rPr lang="fr-FR" sz="3600" dirty="0" smtClean="0"/>
              <a:t>–</a:t>
            </a:r>
            <a:r>
              <a:rPr sz="3600" smtClean="0"/>
              <a:t> Update de document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071546"/>
            <a:ext cx="7862912" cy="428628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endParaRPr lang="fr-FR" sz="2800" dirty="0" smtClean="0"/>
          </a:p>
          <a:p>
            <a:pPr marL="596900" indent="-514350" algn="just">
              <a:buFont typeface="+mj-lt"/>
              <a:buAutoNum type="arabicPeriod" startAt="4"/>
            </a:pPr>
            <a:r>
              <a:rPr lang="fr-FR" sz="2800" dirty="0" smtClean="0"/>
              <a:t>C</a:t>
            </a:r>
            <a:r>
              <a:rPr sz="2800" smtClean="0"/>
              <a:t>ommande </a:t>
            </a:r>
            <a:r>
              <a:rPr sz="2800" b="1" smtClean="0"/>
              <a:t>remove() : </a:t>
            </a:r>
            <a:r>
              <a:rPr sz="2800" smtClean="0"/>
              <a:t> permet de supprimer un document dans une collection</a:t>
            </a:r>
            <a:endParaRPr smtClean="0"/>
          </a:p>
          <a:p>
            <a:pPr marL="1117600" lvl="2" indent="-514350" algn="just">
              <a:buFont typeface="Wingdings" pitchFamily="2" charset="2"/>
              <a:buChar char="ü"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remove</a:t>
            </a:r>
            <a:r>
              <a:rPr smtClean="0"/>
              <a:t>(  {"_id" : 2  } );</a:t>
            </a:r>
          </a:p>
          <a:p>
            <a:pPr marL="1117600" lvl="2" indent="-514350" algn="just">
              <a:buFont typeface="Wingdings" pitchFamily="2" charset="2"/>
              <a:buChar char="ü"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remove</a:t>
            </a:r>
            <a:r>
              <a:rPr smtClean="0"/>
              <a:t>(  {"nom" : Stephy  } );</a:t>
            </a:r>
            <a:endParaRPr b="1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400" b="1" smtClean="0"/>
          </a:p>
          <a:p>
            <a:pPr marL="596900" lvl="2" indent="-514350" algn="just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+mj-lt"/>
              <a:buAutoNum type="arabicPeriod" startAt="5"/>
            </a:pPr>
            <a:r>
              <a:rPr sz="2800" smtClean="0">
                <a:cs typeface="ＭＳ Ｐゴシック" charset="0"/>
              </a:rPr>
              <a:t>Commande </a:t>
            </a:r>
            <a:r>
              <a:rPr sz="2800" b="1" smtClean="0">
                <a:cs typeface="ＭＳ Ｐゴシック" charset="0"/>
              </a:rPr>
              <a:t>remove({ }) </a:t>
            </a:r>
            <a:r>
              <a:rPr sz="2800" smtClean="0">
                <a:cs typeface="ＭＳ Ｐゴシック" charset="0"/>
              </a:rPr>
              <a:t>: supprime tous les  documents d'une une collection</a:t>
            </a: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r>
              <a:rPr smtClean="0"/>
              <a:t>db.clients.</a:t>
            </a:r>
            <a:r>
              <a:rPr smtClean="0">
                <a:solidFill>
                  <a:srgbClr val="FF0000"/>
                </a:solidFill>
              </a:rPr>
              <a:t>remove</a:t>
            </a:r>
            <a:r>
              <a:rPr smtClean="0"/>
              <a:t>(  {  } );</a:t>
            </a:r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  <a:p>
            <a:pPr marL="1117600" lvl="2" indent="-514350" algn="just">
              <a:buFont typeface="Wingdings" pitchFamily="2" charset="2"/>
              <a:buChar char="ü"/>
            </a:pPr>
            <a:endParaRPr sz="2000" smtClean="0"/>
          </a:p>
        </p:txBody>
      </p:sp>
      <p:sp>
        <p:nvSpPr>
          <p:cNvPr id="4" name="ZoneTexte 3"/>
          <p:cNvSpPr txBox="1"/>
          <p:nvPr/>
        </p:nvSpPr>
        <p:spPr>
          <a:xfrm>
            <a:off x="1142976" y="5463147"/>
            <a:ext cx="7715304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1117600" lvl="2" indent="-514350" algn="just">
              <a:buNone/>
            </a:pPr>
            <a:r>
              <a:rPr lang="fr-FR" sz="2000" b="1" dirty="0" err="1" smtClean="0">
                <a:solidFill>
                  <a:schemeClr val="bg1"/>
                </a:solidFill>
              </a:rPr>
              <a:t>db.clients.insert</a:t>
            </a:r>
            <a:r>
              <a:rPr lang="fr-FR" sz="2000" b="1" dirty="0" smtClean="0">
                <a:solidFill>
                  <a:schemeClr val="bg1"/>
                </a:solidFill>
              </a:rPr>
              <a:t>(  {"</a:t>
            </a:r>
            <a:r>
              <a:rPr lang="fr-FR" sz="2000" b="1" dirty="0" err="1" smtClean="0">
                <a:solidFill>
                  <a:schemeClr val="bg1"/>
                </a:solidFill>
              </a:rPr>
              <a:t>_id</a:t>
            </a:r>
            <a:r>
              <a:rPr lang="fr-FR" sz="2000" b="1" dirty="0" smtClean="0">
                <a:solidFill>
                  <a:schemeClr val="bg1"/>
                </a:solidFill>
              </a:rPr>
              <a:t>" : 2 , nom:"</a:t>
            </a:r>
            <a:r>
              <a:rPr lang="fr-FR" sz="2000" b="1" dirty="0" err="1" smtClean="0">
                <a:solidFill>
                  <a:schemeClr val="bg1"/>
                </a:solidFill>
              </a:rPr>
              <a:t>Stephy</a:t>
            </a:r>
            <a:r>
              <a:rPr lang="fr-FR" sz="2000" b="1" dirty="0" smtClean="0">
                <a:solidFill>
                  <a:schemeClr val="bg1"/>
                </a:solidFill>
              </a:rPr>
              <a:t>",   </a:t>
            </a:r>
            <a:r>
              <a:rPr lang="fr-FR" sz="2000" b="1" dirty="0" err="1" smtClean="0">
                <a:solidFill>
                  <a:schemeClr val="bg1"/>
                </a:solidFill>
              </a:rPr>
              <a:t>prenom</a:t>
            </a:r>
            <a:r>
              <a:rPr lang="fr-FR" sz="2000" b="1" dirty="0" smtClean="0">
                <a:solidFill>
                  <a:schemeClr val="bg1"/>
                </a:solidFill>
              </a:rPr>
              <a:t>: " Miss" ,  sexe : "Femme"   } ,  	{ </a:t>
            </a:r>
            <a:r>
              <a:rPr lang="fr-FR" sz="2000" b="1" dirty="0" err="1" smtClean="0">
                <a:solidFill>
                  <a:schemeClr val="bg1"/>
                </a:solidFill>
              </a:rPr>
              <a:t>ordered</a:t>
            </a:r>
            <a:r>
              <a:rPr lang="fr-FR" sz="2000" b="1" dirty="0" smtClean="0">
                <a:solidFill>
                  <a:schemeClr val="bg1"/>
                </a:solidFill>
              </a:rPr>
              <a:t>  :  false } </a:t>
            </a:r>
          </a:p>
          <a:p>
            <a:pPr marL="1117600" lvl="2" indent="-514350" algn="just">
              <a:buNone/>
            </a:pPr>
            <a:r>
              <a:rPr lang="fr-FR" sz="2000" b="1" dirty="0" smtClean="0">
                <a:solidFill>
                  <a:schemeClr val="bg1"/>
                </a:solidFill>
              </a:rPr>
              <a:t>			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868346"/>
          </a:xfrm>
        </p:spPr>
        <p:txBody>
          <a:bodyPr/>
          <a:lstStyle/>
          <a:p>
            <a:pPr algn="ctr"/>
            <a:r>
              <a:rPr smtClean="0"/>
              <a:t>Introduction (2/4)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033978"/>
          </a:xfrm>
        </p:spPr>
        <p:txBody>
          <a:bodyPr/>
          <a:lstStyle/>
          <a:p>
            <a:r>
              <a:rPr lang="fr-FR" sz="2800" dirty="0" smtClean="0"/>
              <a:t>L</a:t>
            </a:r>
            <a:r>
              <a:rPr sz="2800" smtClean="0"/>
              <a:t>e NoSQL  pour Not Only SQL est une catégorie de SBGD s'affranchissant du modèle relationnel des SGBDR.</a:t>
            </a:r>
          </a:p>
          <a:p>
            <a:r>
              <a:rPr sz="2800" smtClean="0"/>
              <a:t>Mouvance apparue par le biais des " grands du web", popularisée en 2010.</a:t>
            </a:r>
          </a:p>
          <a:p>
            <a:r>
              <a:rPr lang="fr-FR" sz="2800" dirty="0" smtClean="0"/>
              <a:t>L</a:t>
            </a:r>
            <a:r>
              <a:rPr sz="2800" smtClean="0"/>
              <a:t>es données ne sont plus manipulées avec le SQL</a:t>
            </a:r>
          </a:p>
          <a:p>
            <a:r>
              <a:rPr lang="fr-FR" sz="2800" dirty="0" smtClean="0"/>
              <a:t>L</a:t>
            </a:r>
            <a:r>
              <a:rPr sz="2800" smtClean="0"/>
              <a:t>'unité de stockage n'est plus la table</a:t>
            </a:r>
          </a:p>
          <a:p>
            <a:r>
              <a:rPr lang="fr-FR" sz="2800" dirty="0" smtClean="0"/>
              <a:t>L</a:t>
            </a:r>
            <a:r>
              <a:rPr sz="2800" smtClean="0"/>
              <a:t>es définitions d'un schéma de donnée relationnel n'est plus nécessaire</a:t>
            </a:r>
          </a:p>
          <a:p>
            <a:r>
              <a:rPr sz="2800" smtClean="0"/>
              <a:t>Renonciation aux fonctionnalités des SGBDR (ACID)</a:t>
            </a:r>
          </a:p>
          <a:p>
            <a:r>
              <a:rPr lang="fr-FR" sz="2800" dirty="0" smtClean="0"/>
              <a:t>L</a:t>
            </a:r>
            <a:r>
              <a:rPr sz="2800" smtClean="0"/>
              <a:t>es principaux axex sont la haute disponibilité et le partitionnement des données</a:t>
            </a:r>
          </a:p>
          <a:p>
            <a:pPr>
              <a:buNone/>
            </a:pPr>
            <a:endParaRPr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4.	MongoDB  et Java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142984"/>
            <a:ext cx="8215338" cy="5410200"/>
          </a:xfrm>
        </p:spPr>
        <p:txBody>
          <a:bodyPr/>
          <a:lstStyle/>
          <a:p>
            <a:r>
              <a:rPr sz="2800" b="1" smtClean="0"/>
              <a:t>Step 1 : </a:t>
            </a:r>
            <a:r>
              <a:rPr sz="2800" smtClean="0"/>
              <a:t>Création de l'application Java</a:t>
            </a:r>
          </a:p>
          <a:p>
            <a:r>
              <a:rPr sz="2800" smtClean="0"/>
              <a:t>Pour utiliser MongoDB avec Java, il faut télécharger la librairie (Driver) </a:t>
            </a:r>
            <a:r>
              <a:rPr sz="2800" smtClean="0">
                <a:hlinkClick r:id="rId2"/>
              </a:rPr>
              <a:t>http://mongodb.github.io/mongo-java-driver/?jmp=docs</a:t>
            </a:r>
            <a:endParaRPr sz="2800" smtClean="0"/>
          </a:p>
          <a:p>
            <a:endParaRPr sz="2800" smtClean="0"/>
          </a:p>
          <a:p>
            <a:r>
              <a:rPr sz="2800" b="1" smtClean="0"/>
              <a:t>Step 2 : </a:t>
            </a:r>
            <a:r>
              <a:rPr sz="2800" smtClean="0"/>
              <a:t>Création  de la connexion à MongoDb</a:t>
            </a:r>
          </a:p>
          <a:p>
            <a:pPr>
              <a:buNone/>
            </a:pPr>
            <a:r>
              <a:rPr sz="2400" b="1" smtClean="0"/>
              <a:t>	Mongo  mongo  =</a:t>
            </a:r>
            <a:r>
              <a:rPr sz="2400" b="1" smtClean="0">
                <a:solidFill>
                  <a:srgbClr val="FF0000"/>
                </a:solidFill>
              </a:rPr>
              <a:t> new  </a:t>
            </a:r>
            <a:r>
              <a:rPr sz="2400" b="1" smtClean="0"/>
              <a:t>Mongo("localhost",27017);</a:t>
            </a:r>
          </a:p>
          <a:p>
            <a:pPr>
              <a:buNone/>
            </a:pPr>
            <a:endParaRPr sz="2400" b="1" smtClean="0"/>
          </a:p>
          <a:p>
            <a:pPr>
              <a:buNone/>
            </a:pPr>
            <a:r>
              <a:rPr lang="en-US" sz="2400" b="1" dirty="0" err="1" smtClean="0"/>
              <a:t>MongoClient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mongoClient</a:t>
            </a:r>
            <a:r>
              <a:rPr lang="en-US" sz="2400" b="1" dirty="0" smtClean="0"/>
              <a:t>  =</a:t>
            </a:r>
            <a:r>
              <a:rPr lang="en-US" sz="2400" b="1" dirty="0" smtClean="0">
                <a:solidFill>
                  <a:srgbClr val="FF0000"/>
                </a:solidFill>
              </a:rPr>
              <a:t> new  </a:t>
            </a:r>
            <a:r>
              <a:rPr lang="en-US" sz="2400" b="1" dirty="0" err="1" smtClean="0"/>
              <a:t>MongoClient</a:t>
            </a:r>
            <a:r>
              <a:rPr lang="en-US" sz="2400" b="1" dirty="0" smtClean="0"/>
              <a:t> ("</a:t>
            </a:r>
            <a:r>
              <a:rPr lang="en-US" sz="2400" b="1" dirty="0" err="1" smtClean="0"/>
              <a:t>localhost</a:t>
            </a:r>
            <a:r>
              <a:rPr lang="en-US" sz="2400" b="1" dirty="0" smtClean="0"/>
              <a:t>“, 27017);</a:t>
            </a:r>
          </a:p>
          <a:p>
            <a:pPr>
              <a:buNone/>
            </a:pPr>
            <a:r>
              <a:rPr sz="2800" b="1" smtClean="0"/>
              <a:t>Mongo</a:t>
            </a:r>
            <a:r>
              <a:rPr sz="2800" smtClean="0"/>
              <a:t> est utilisé pour les anciènne version de mongo</a:t>
            </a:r>
          </a:p>
          <a:p>
            <a:pPr>
              <a:buNone/>
            </a:pPr>
            <a:r>
              <a:rPr sz="2800" b="1" smtClean="0"/>
              <a:t>MongoClient </a:t>
            </a:r>
            <a:r>
              <a:rPr sz="2800" smtClean="0"/>
              <a:t>est utilisé depuis les version 2.10.0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142984"/>
            <a:ext cx="8215338" cy="5410200"/>
          </a:xfrm>
        </p:spPr>
        <p:txBody>
          <a:bodyPr/>
          <a:lstStyle/>
          <a:p>
            <a:endParaRPr sz="2800" smtClean="0"/>
          </a:p>
          <a:p>
            <a:r>
              <a:rPr sz="2800" b="1" smtClean="0"/>
              <a:t>Step 3 : </a:t>
            </a:r>
            <a:r>
              <a:rPr sz="2800" smtClean="0"/>
              <a:t>Sélection de  la Base de Données</a:t>
            </a:r>
          </a:p>
          <a:p>
            <a:pPr>
              <a:buNone/>
            </a:pPr>
            <a:r>
              <a:rPr sz="2400" b="1" smtClean="0"/>
              <a:t>	DB  db  = mongoClient.getDB(“nomBD");</a:t>
            </a:r>
          </a:p>
          <a:p>
            <a:pPr>
              <a:buNone/>
            </a:pPr>
            <a:endParaRPr sz="2800" smtClean="0"/>
          </a:p>
          <a:p>
            <a:r>
              <a:rPr sz="2800" smtClean="0"/>
              <a:t>Step 4 : Création d'une collection</a:t>
            </a:r>
          </a:p>
          <a:p>
            <a:pPr>
              <a:buNone/>
            </a:pPr>
            <a:r>
              <a:rPr sz="2800" b="1" smtClean="0"/>
              <a:t>	DBCollection  UserCollection  =  db.getCollectionmongo(“nomCollection");</a:t>
            </a:r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410200"/>
          </a:xfrm>
        </p:spPr>
        <p:txBody>
          <a:bodyPr/>
          <a:lstStyle/>
          <a:p>
            <a:r>
              <a:rPr sz="2800" b="1" smtClean="0"/>
              <a:t>Step 5 : </a:t>
            </a:r>
            <a:r>
              <a:rPr sz="2800" smtClean="0"/>
              <a:t>Création d'un document</a:t>
            </a:r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  doc = new 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();</a:t>
            </a:r>
          </a:p>
          <a:p>
            <a:pPr>
              <a:buNone/>
            </a:pPr>
            <a:endParaRPr sz="2800" smtClean="0"/>
          </a:p>
          <a:p>
            <a:r>
              <a:rPr sz="2800" b="1" smtClean="0"/>
              <a:t>Step 6 :  </a:t>
            </a:r>
            <a:r>
              <a:rPr sz="2800" smtClean="0"/>
              <a:t>Ajout des données au documents en respectant la notion de clé/valeur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("_id",1);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("nom","francis");</a:t>
            </a:r>
          </a:p>
          <a:p>
            <a:pPr>
              <a:buNone/>
            </a:pPr>
            <a:r>
              <a:rPr sz="2800" b="1" smtClean="0"/>
              <a:t>	doc.append</a:t>
            </a:r>
            <a:r>
              <a:rPr sz="2800" smtClean="0"/>
              <a:t>("prenom", txt.getText());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("time", System.currentTimeMillis());</a:t>
            </a:r>
          </a:p>
          <a:p>
            <a:pPr>
              <a:buNone/>
            </a:pPr>
            <a:endParaRPr sz="2800" smtClean="0"/>
          </a:p>
          <a:p>
            <a:r>
              <a:rPr sz="2800" b="1" smtClean="0"/>
              <a:t>Step 7 : </a:t>
            </a:r>
            <a:r>
              <a:rPr sz="2800" smtClean="0"/>
              <a:t>Insertion du document dans la collection</a:t>
            </a:r>
          </a:p>
          <a:p>
            <a:pPr>
              <a:buNone/>
            </a:pPr>
            <a:r>
              <a:rPr sz="2800" smtClean="0"/>
              <a:t>		</a:t>
            </a:r>
            <a:r>
              <a:rPr sz="2800" b="1" smtClean="0"/>
              <a:t>UserCollection.insert(doc);</a:t>
            </a:r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410200"/>
          </a:xfrm>
        </p:spPr>
        <p:txBody>
          <a:bodyPr/>
          <a:lstStyle/>
          <a:p>
            <a:r>
              <a:rPr sz="2800" b="1" smtClean="0"/>
              <a:t>Exemple : </a:t>
            </a:r>
            <a:r>
              <a:rPr sz="2800" smtClean="0"/>
              <a:t>Création d'un document avec des sous documents</a:t>
            </a:r>
          </a:p>
          <a:p>
            <a:endParaRPr sz="280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  doc = new 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();</a:t>
            </a:r>
            <a:endParaRPr sz="2800" smtClean="0"/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("_id",1);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("nom","francis");</a:t>
            </a:r>
          </a:p>
          <a:p>
            <a:pPr>
              <a:buNone/>
            </a:pPr>
            <a:r>
              <a:rPr sz="2800" b="1" smtClean="0"/>
              <a:t>	doc.append</a:t>
            </a:r>
            <a:r>
              <a:rPr sz="2800" smtClean="0"/>
              <a:t>("prenom", txt.getText());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("avoir",</a:t>
            </a:r>
          </a:p>
          <a:p>
            <a:pPr>
              <a:buNone/>
            </a:pPr>
            <a:r>
              <a:rPr sz="2800" smtClean="0"/>
              <a:t>		new BasicDBObject("rue": "65, rue de Paris ")</a:t>
            </a:r>
          </a:p>
          <a:p>
            <a:pPr>
              <a:buNone/>
            </a:pPr>
            <a:r>
              <a:rPr sz="2800" smtClean="0"/>
              <a:t>		.append("codePostal" :"75012")</a:t>
            </a:r>
          </a:p>
          <a:p>
            <a:pPr>
              <a:buNone/>
            </a:pPr>
            <a:r>
              <a:rPr sz="2800" smtClean="0"/>
              <a:t>		.append("ville":  "Paris")</a:t>
            </a:r>
          </a:p>
          <a:p>
            <a:pPr>
              <a:buNone/>
            </a:pPr>
            <a:r>
              <a:rPr sz="2800" smtClean="0"/>
              <a:t>		);</a:t>
            </a:r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410200"/>
          </a:xfrm>
        </p:spPr>
        <p:txBody>
          <a:bodyPr/>
          <a:lstStyle/>
          <a:p>
            <a:r>
              <a:rPr sz="2800" b="1" smtClean="0"/>
              <a:t>Exemple : </a:t>
            </a:r>
            <a:r>
              <a:rPr sz="2800" smtClean="0"/>
              <a:t>Création d'un document avec des sous documents dans une ArrayList</a:t>
            </a:r>
          </a:p>
          <a:p>
            <a:pPr>
              <a:buNone/>
            </a:pPr>
            <a:r>
              <a:rPr sz="2800" smtClean="0"/>
              <a:t>	ArrayList&lt;BasicDBObject&gt; </a:t>
            </a:r>
            <a:r>
              <a:rPr sz="2800" smtClean="0">
                <a:solidFill>
                  <a:srgbClr val="FF0000"/>
                </a:solidFill>
              </a:rPr>
              <a:t>liste</a:t>
            </a:r>
            <a:r>
              <a:rPr sz="2800" smtClean="0"/>
              <a:t> = new ArrayListe()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smtClean="0">
                <a:solidFill>
                  <a:srgbClr val="FF0000"/>
                </a:solidFill>
              </a:rPr>
              <a:t>liste</a:t>
            </a:r>
            <a:r>
              <a:rPr sz="2800" smtClean="0"/>
              <a:t>.add(new BasicDBObject("rue": "65, rue de 		Paris ").append("codePostal" :"75012")</a:t>
            </a:r>
          </a:p>
          <a:p>
            <a:pPr>
              <a:buNone/>
            </a:pPr>
            <a:r>
              <a:rPr sz="2800" smtClean="0"/>
              <a:t>		.append("ville":  "Paris")</a:t>
            </a:r>
          </a:p>
          <a:p>
            <a:pPr>
              <a:buNone/>
            </a:pPr>
            <a:r>
              <a:rPr sz="2800" smtClean="0"/>
              <a:t>		)</a:t>
            </a:r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  doc = new 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();</a:t>
            </a:r>
            <a:endParaRPr sz="2800" smtClean="0"/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("_id",1);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("nom","francis");</a:t>
            </a:r>
          </a:p>
          <a:p>
            <a:pPr>
              <a:buNone/>
            </a:pPr>
            <a:r>
              <a:rPr sz="2800" b="1" smtClean="0"/>
              <a:t>	doc.append</a:t>
            </a:r>
            <a:r>
              <a:rPr sz="2800" smtClean="0"/>
              <a:t>("prenom", txt.getText());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("avoir", </a:t>
            </a:r>
            <a:r>
              <a:rPr sz="2800" smtClean="0">
                <a:solidFill>
                  <a:srgbClr val="FF0000"/>
                </a:solidFill>
              </a:rPr>
              <a:t> liste</a:t>
            </a:r>
            <a:r>
              <a:rPr sz="2800" smtClean="0"/>
              <a:t>	);</a:t>
            </a:r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:Delete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410200"/>
          </a:xfrm>
        </p:spPr>
        <p:txBody>
          <a:bodyPr/>
          <a:lstStyle/>
          <a:p>
            <a:endParaRPr sz="2800" b="1" smtClean="0"/>
          </a:p>
          <a:p>
            <a:endParaRPr sz="2800" b="1" smtClean="0"/>
          </a:p>
          <a:p>
            <a:r>
              <a:rPr sz="2800" b="1" smtClean="0"/>
              <a:t>Exemple : </a:t>
            </a:r>
            <a:r>
              <a:rPr sz="2800" smtClean="0"/>
              <a:t>Suppression d'un document</a:t>
            </a:r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  doc = new </a:t>
            </a:r>
            <a:r>
              <a:rPr lang="en-US" sz="2800" b="1" dirty="0" err="1" smtClean="0"/>
              <a:t>BasicDbObject</a:t>
            </a:r>
            <a:r>
              <a:rPr lang="en-US" sz="2800" b="1" dirty="0" smtClean="0"/>
              <a:t>();</a:t>
            </a:r>
            <a:endParaRPr sz="2800" smtClean="0"/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doc.append</a:t>
            </a:r>
            <a:r>
              <a:rPr sz="2800" smtClean="0"/>
              <a:t>("_id",1);</a:t>
            </a:r>
          </a:p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 UserCollection.</a:t>
            </a:r>
            <a:r>
              <a:rPr sz="2800" b="1" smtClean="0">
                <a:solidFill>
                  <a:srgbClr val="FF0000"/>
                </a:solidFill>
              </a:rPr>
              <a:t>remove</a:t>
            </a:r>
            <a:r>
              <a:rPr sz="2800" b="1" smtClean="0"/>
              <a:t>(doc);</a:t>
            </a:r>
            <a:endParaRPr sz="2800" smtClean="0"/>
          </a:p>
          <a:p>
            <a:pPr>
              <a:buNone/>
            </a:pPr>
            <a:r>
              <a:rPr sz="2800" smtClean="0"/>
              <a:t>	</a:t>
            </a:r>
          </a:p>
          <a:p>
            <a:pPr>
              <a:buNone/>
            </a:pPr>
            <a:r>
              <a:rPr sz="2800" b="1" smtClean="0"/>
              <a:t>	</a:t>
            </a: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Update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928670"/>
            <a:ext cx="8143900" cy="5286412"/>
          </a:xfrm>
        </p:spPr>
        <p:txBody>
          <a:bodyPr/>
          <a:lstStyle/>
          <a:p>
            <a:r>
              <a:rPr sz="2800" b="1" smtClean="0"/>
              <a:t>Exemple : </a:t>
            </a:r>
            <a:r>
              <a:rPr sz="2800" smtClean="0"/>
              <a:t>Mise à jour d'un documents</a:t>
            </a:r>
          </a:p>
          <a:p>
            <a:endParaRPr sz="280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docNew</a:t>
            </a:r>
            <a:r>
              <a:rPr lang="en-US" sz="2400" b="1" dirty="0" smtClean="0"/>
              <a:t>= new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();</a:t>
            </a:r>
          </a:p>
          <a:p>
            <a:pPr>
              <a:buNone/>
            </a:pPr>
            <a:r>
              <a:rPr lang="en-US" sz="2400" b="1" dirty="0" smtClean="0"/>
              <a:t>	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docOld</a:t>
            </a:r>
            <a:r>
              <a:rPr lang="en-US" sz="2400" b="1" dirty="0" smtClean="0"/>
              <a:t> = new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();</a:t>
            </a:r>
          </a:p>
          <a:p>
            <a:pPr>
              <a:buNone/>
            </a:pPr>
            <a:r>
              <a:rPr sz="2400" smtClean="0"/>
              <a:t>	</a:t>
            </a:r>
            <a:r>
              <a:rPr sz="2400" b="1" smtClean="0"/>
              <a:t> docOdl.append</a:t>
            </a:r>
            <a:r>
              <a:rPr sz="2400" smtClean="0"/>
              <a:t>("_id",1);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docNew.append</a:t>
            </a:r>
            <a:r>
              <a:rPr sz="2800" smtClean="0"/>
              <a:t>("_id",1);</a:t>
            </a:r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docNew.append</a:t>
            </a:r>
            <a:r>
              <a:rPr sz="2800" smtClean="0"/>
              <a:t>("nom","francis");</a:t>
            </a:r>
          </a:p>
          <a:p>
            <a:pPr>
              <a:buNone/>
            </a:pPr>
            <a:r>
              <a:rPr sz="2800" b="1" smtClean="0"/>
              <a:t>	docNew.append</a:t>
            </a:r>
            <a:r>
              <a:rPr sz="2800" smtClean="0"/>
              <a:t>("prenom", txt.getText());</a:t>
            </a:r>
          </a:p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	</a:t>
            </a:r>
            <a:r>
              <a:rPr sz="2800" b="1" smtClean="0"/>
              <a:t> UserCollection.</a:t>
            </a:r>
            <a:r>
              <a:rPr sz="2800" b="1" smtClean="0">
                <a:solidFill>
                  <a:srgbClr val="FF0000"/>
                </a:solidFill>
              </a:rPr>
              <a:t>update</a:t>
            </a:r>
            <a:r>
              <a:rPr sz="2800" b="1" smtClean="0"/>
              <a:t>(docOld,docNew);</a:t>
            </a:r>
            <a:endParaRPr sz="2800" smtClean="0"/>
          </a:p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	</a:t>
            </a:r>
          </a:p>
          <a:p>
            <a:pPr>
              <a:buNone/>
            </a:pPr>
            <a:r>
              <a:rPr sz="2800" smtClean="0"/>
              <a:t>	</a:t>
            </a:r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find()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929330"/>
          </a:xfrm>
        </p:spPr>
        <p:txBody>
          <a:bodyPr/>
          <a:lstStyle/>
          <a:p>
            <a:r>
              <a:rPr sz="2800" b="1" smtClean="0"/>
              <a:t>Exemple : </a:t>
            </a:r>
            <a:r>
              <a:rPr sz="2800" smtClean="0"/>
              <a:t>cursor </a:t>
            </a:r>
          </a:p>
          <a:p>
            <a:r>
              <a:rPr lang="fr-FR" sz="2800" b="1" dirty="0" smtClean="0"/>
              <a:t>C</a:t>
            </a:r>
            <a:r>
              <a:rPr sz="2800" b="1" smtClean="0"/>
              <a:t>ursor </a:t>
            </a:r>
            <a:r>
              <a:rPr sz="2800" smtClean="0"/>
              <a:t>est un object permettant de parcourir les document	s d'une collection.</a:t>
            </a:r>
          </a:p>
          <a:p>
            <a:r>
              <a:rPr lang="fr-FR" sz="2800" dirty="0" smtClean="0"/>
              <a:t>I</a:t>
            </a:r>
            <a:r>
              <a:rPr sz="2800" smtClean="0"/>
              <a:t>l permet une itération automatique sur les résultats de la requête</a:t>
            </a:r>
          </a:p>
          <a:p>
            <a:r>
              <a:rPr sz="2800" b="1" smtClean="0"/>
              <a:t>hashNext() : </a:t>
            </a:r>
            <a:r>
              <a:rPr sz="2800" smtClean="0"/>
              <a:t>renvoie true s'il y a des documents dans le curseur</a:t>
            </a:r>
          </a:p>
          <a:p>
            <a:r>
              <a:rPr lang="en-US" sz="2800" b="1" dirty="0" smtClean="0"/>
              <a:t>next() </a:t>
            </a:r>
            <a:r>
              <a:rPr lang="en-US" sz="2800" dirty="0" smtClean="0"/>
              <a:t>:  </a:t>
            </a:r>
            <a:r>
              <a:rPr lang="en-US" sz="2800" dirty="0" err="1" smtClean="0"/>
              <a:t>Renvoie</a:t>
            </a:r>
            <a:r>
              <a:rPr lang="en-US" sz="2800" dirty="0" smtClean="0"/>
              <a:t> le document </a:t>
            </a:r>
            <a:r>
              <a:rPr lang="en-US" sz="2800" dirty="0" err="1" smtClean="0"/>
              <a:t>suivant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sz="2800" b="1" smtClean="0">
                <a:solidFill>
                  <a:srgbClr val="FF0000"/>
                </a:solidFill>
              </a:rPr>
              <a:t> DBCursor </a:t>
            </a:r>
            <a:r>
              <a:rPr sz="2800" b="1" smtClean="0"/>
              <a:t>cursor  = UserCollection.</a:t>
            </a:r>
            <a:r>
              <a:rPr sz="2800" b="1" smtClean="0">
                <a:solidFill>
                  <a:srgbClr val="FF0000"/>
                </a:solidFill>
              </a:rPr>
              <a:t>find</a:t>
            </a:r>
            <a:r>
              <a:rPr sz="2800" b="1" smtClean="0"/>
              <a:t>();</a:t>
            </a:r>
            <a:endParaRPr lang="en-US" sz="2800" b="1" dirty="0" smtClean="0"/>
          </a:p>
          <a:p>
            <a:pPr>
              <a:buNone/>
            </a:pPr>
            <a:r>
              <a:rPr lang="en-US" sz="2800" b="1" dirty="0" smtClean="0"/>
              <a:t>		</a:t>
            </a:r>
            <a:r>
              <a:rPr sz="2800" b="1" smtClean="0"/>
              <a:t>while(</a:t>
            </a:r>
            <a:r>
              <a:rPr sz="2800" b="1" smtClean="0">
                <a:solidFill>
                  <a:srgbClr val="FF0000"/>
                </a:solidFill>
              </a:rPr>
              <a:t>cursor</a:t>
            </a:r>
            <a:r>
              <a:rPr sz="2800" b="1" smtClean="0"/>
              <a:t>.hashNext()){</a:t>
            </a:r>
          </a:p>
          <a:p>
            <a:pPr>
              <a:buNone/>
            </a:pPr>
            <a:r>
              <a:rPr sz="2800" b="1" smtClean="0"/>
              <a:t>			DBObject obj = </a:t>
            </a:r>
            <a:r>
              <a:rPr sz="2800" b="1" smtClean="0">
                <a:solidFill>
                  <a:srgbClr val="FF0000"/>
                </a:solidFill>
              </a:rPr>
              <a:t>cursor</a:t>
            </a:r>
            <a:r>
              <a:rPr sz="2800" b="1" smtClean="0"/>
              <a:t>.next();</a:t>
            </a:r>
          </a:p>
          <a:p>
            <a:pPr>
              <a:buNone/>
            </a:pPr>
            <a:r>
              <a:rPr sz="2800" b="1" smtClean="0"/>
              <a:t>		</a:t>
            </a:r>
            <a:r>
              <a:rPr lang="fr-FR" sz="2800" b="1" dirty="0" smtClean="0"/>
              <a:t>…</a:t>
            </a:r>
            <a:r>
              <a:rPr sz="2800" b="1" smtClean="0"/>
              <a:t>	}</a:t>
            </a:r>
            <a:endParaRPr sz="280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find()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928670"/>
            <a:ext cx="8215338" cy="5429288"/>
          </a:xfrm>
        </p:spPr>
        <p:txBody>
          <a:bodyPr/>
          <a:lstStyle/>
          <a:p>
            <a:r>
              <a:rPr sz="2800" b="1" smtClean="0"/>
              <a:t>Exemple : find recherche d'un document par son id</a:t>
            </a:r>
            <a:endParaRPr sz="280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  doc= new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();</a:t>
            </a:r>
          </a:p>
          <a:p>
            <a:pPr>
              <a:buNone/>
            </a:pPr>
            <a:r>
              <a:rPr lang="en-US" sz="2400" b="1" dirty="0" smtClean="0"/>
              <a:t> doc .append</a:t>
            </a:r>
            <a:r>
              <a:rPr lang="en-US" sz="2400" dirty="0" smtClean="0"/>
              <a:t>("_id",2);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sz="2800" b="1" smtClean="0">
                <a:solidFill>
                  <a:srgbClr val="FF0000"/>
                </a:solidFill>
              </a:rPr>
              <a:t> DBCursor </a:t>
            </a:r>
            <a:r>
              <a:rPr sz="2800" b="1" smtClean="0"/>
              <a:t>cursor  = UserCollection.</a:t>
            </a:r>
            <a:r>
              <a:rPr sz="2800" b="1" smtClean="0">
                <a:solidFill>
                  <a:srgbClr val="FF0000"/>
                </a:solidFill>
              </a:rPr>
              <a:t>find</a:t>
            </a:r>
            <a:r>
              <a:rPr sz="2800" b="1" smtClean="0"/>
              <a:t>(doc);</a:t>
            </a:r>
            <a:endParaRPr lang="en-US" sz="2800" b="1" dirty="0" smtClean="0"/>
          </a:p>
          <a:p>
            <a:pPr>
              <a:buNone/>
            </a:pPr>
            <a:r>
              <a:rPr lang="en-US" sz="2800" b="1" dirty="0" smtClean="0"/>
              <a:t>		</a:t>
            </a:r>
          </a:p>
          <a:p>
            <a:pPr>
              <a:buNone/>
            </a:pPr>
            <a:r>
              <a:rPr lang="en-US" sz="2800" b="1" dirty="0" smtClean="0"/>
              <a:t>		</a:t>
            </a:r>
            <a:r>
              <a:rPr sz="2800" b="1" smtClean="0"/>
              <a:t>while(</a:t>
            </a:r>
            <a:r>
              <a:rPr sz="2800" b="1" smtClean="0">
                <a:solidFill>
                  <a:srgbClr val="FF0000"/>
                </a:solidFill>
              </a:rPr>
              <a:t>cursor</a:t>
            </a:r>
            <a:r>
              <a:rPr sz="2800" b="1" smtClean="0"/>
              <a:t>.hashNext()){</a:t>
            </a:r>
          </a:p>
          <a:p>
            <a:pPr>
              <a:buNone/>
            </a:pPr>
            <a:r>
              <a:rPr sz="2800" b="1" smtClean="0"/>
              <a:t>			DBObject obj = </a:t>
            </a:r>
            <a:r>
              <a:rPr sz="2800" b="1" smtClean="0">
                <a:solidFill>
                  <a:srgbClr val="FF0000"/>
                </a:solidFill>
              </a:rPr>
              <a:t>cursor</a:t>
            </a:r>
            <a:r>
              <a:rPr sz="2800" b="1" smtClean="0"/>
              <a:t>.next();</a:t>
            </a:r>
          </a:p>
          <a:p>
            <a:pPr>
              <a:buNone/>
            </a:pPr>
            <a:r>
              <a:rPr sz="2800" b="1" smtClean="0"/>
              <a:t>		</a:t>
            </a:r>
            <a:r>
              <a:rPr lang="fr-FR" sz="2800" b="1" dirty="0" smtClean="0"/>
              <a:t>…</a:t>
            </a:r>
            <a:r>
              <a:rPr sz="2800" b="1" smtClean="0"/>
              <a:t>	}</a:t>
            </a:r>
            <a:endParaRPr sz="280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Introduction (3/4)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800600"/>
          </a:xfrm>
        </p:spPr>
        <p:txBody>
          <a:bodyPr/>
          <a:lstStyle/>
          <a:p>
            <a:endParaRPr sz="2800" smtClean="0"/>
          </a:p>
          <a:p>
            <a:r>
              <a:rPr sz="2800" smtClean="0"/>
              <a:t>Pourquoi NoSQL ?</a:t>
            </a:r>
          </a:p>
          <a:p>
            <a:endParaRPr sz="2800" smtClean="0"/>
          </a:p>
          <a:p>
            <a:pPr lvl="1"/>
            <a:r>
              <a:rPr sz="2400" smtClean="0"/>
              <a:t>Licence des SGBDR très chère</a:t>
            </a:r>
          </a:p>
          <a:p>
            <a:pPr lvl="1"/>
            <a:r>
              <a:rPr sz="2400" smtClean="0"/>
              <a:t>Le SQL a un schéma fermé</a:t>
            </a:r>
          </a:p>
          <a:p>
            <a:pPr lvl="1"/>
            <a:r>
              <a:rPr sz="2400" smtClean="0"/>
              <a:t>Performances faibles, sur de gros volumes de données, comparées au NoSQl</a:t>
            </a:r>
          </a:p>
          <a:p>
            <a:pPr lvl="1"/>
            <a:endParaRPr sz="2400" smtClean="0"/>
          </a:p>
          <a:p>
            <a:pPr>
              <a:buNone/>
            </a:pPr>
            <a:endParaRPr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find()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8072462" cy="5429288"/>
          </a:xfrm>
        </p:spPr>
        <p:txBody>
          <a:bodyPr/>
          <a:lstStyle/>
          <a:p>
            <a:r>
              <a:rPr sz="2800" b="1" smtClean="0"/>
              <a:t>Exemple : find, recherche d'un document par son id avec une collection de sous documents</a:t>
            </a:r>
            <a:endParaRPr sz="2800" smtClean="0"/>
          </a:p>
          <a:p>
            <a:pPr>
              <a:buNone/>
            </a:pPr>
            <a:r>
              <a:rPr lang="en-US" sz="2400" b="1" dirty="0" smtClean="0"/>
              <a:t>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  doc= new </a:t>
            </a:r>
            <a:r>
              <a:rPr lang="en-US" sz="2400" b="1" dirty="0" err="1" smtClean="0"/>
              <a:t>BasicDbObject</a:t>
            </a:r>
            <a:r>
              <a:rPr lang="en-US" sz="2400" b="1" dirty="0" smtClean="0"/>
              <a:t>();</a:t>
            </a:r>
          </a:p>
          <a:p>
            <a:pPr>
              <a:buNone/>
            </a:pPr>
            <a:r>
              <a:rPr lang="en-US" sz="2400" b="1" dirty="0" smtClean="0"/>
              <a:t> doc .append</a:t>
            </a:r>
            <a:r>
              <a:rPr lang="en-US" sz="2400" dirty="0" smtClean="0"/>
              <a:t>("_id",2);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sz="2400" b="1" smtClean="0">
                <a:solidFill>
                  <a:srgbClr val="FF0000"/>
                </a:solidFill>
              </a:rPr>
              <a:t> DBCursor </a:t>
            </a:r>
            <a:r>
              <a:rPr sz="2400" b="1" smtClean="0"/>
              <a:t>cursor  = UserCollection.</a:t>
            </a:r>
            <a:r>
              <a:rPr sz="2400" b="1" smtClean="0">
                <a:solidFill>
                  <a:srgbClr val="FF0000"/>
                </a:solidFill>
              </a:rPr>
              <a:t>find</a:t>
            </a:r>
            <a:r>
              <a:rPr sz="2400" b="1" smtClean="0"/>
              <a:t>(doc);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		</a:t>
            </a:r>
            <a:r>
              <a:rPr sz="2400" b="1" smtClean="0"/>
              <a:t>while(</a:t>
            </a:r>
            <a:r>
              <a:rPr sz="2400" b="1" smtClean="0">
                <a:solidFill>
                  <a:srgbClr val="FF0000"/>
                </a:solidFill>
              </a:rPr>
              <a:t>cursor</a:t>
            </a:r>
            <a:r>
              <a:rPr sz="2400" b="1" smtClean="0"/>
              <a:t>.hashNext()){</a:t>
            </a:r>
          </a:p>
          <a:p>
            <a:pPr>
              <a:buNone/>
            </a:pPr>
            <a:r>
              <a:rPr sz="2400" b="1" smtClean="0"/>
              <a:t>			DBObject obj = </a:t>
            </a:r>
            <a:r>
              <a:rPr sz="2400" b="1" smtClean="0">
                <a:solidFill>
                  <a:srgbClr val="FF0000"/>
                </a:solidFill>
              </a:rPr>
              <a:t>cursor</a:t>
            </a:r>
            <a:r>
              <a:rPr sz="2400" b="1" smtClean="0"/>
              <a:t>.next();</a:t>
            </a:r>
          </a:p>
          <a:p>
            <a:pPr>
              <a:buNone/>
            </a:pPr>
            <a:r>
              <a:rPr sz="2400" b="1" smtClean="0"/>
              <a:t>		obj.get("nom");   </a:t>
            </a:r>
          </a:p>
          <a:p>
            <a:pPr>
              <a:buNone/>
            </a:pPr>
            <a:endParaRPr sz="2400" b="1" smtClean="0"/>
          </a:p>
          <a:p>
            <a:pPr>
              <a:buNone/>
            </a:pPr>
            <a:r>
              <a:rPr sz="2400" b="1" smtClean="0">
                <a:solidFill>
                  <a:srgbClr val="FF0000"/>
                </a:solidFill>
              </a:rPr>
              <a:t> BasicDBList   </a:t>
            </a:r>
            <a:r>
              <a:rPr sz="2400" b="1" smtClean="0"/>
              <a:t>liste = (BasicDBList)obj.get("avoir")</a:t>
            </a:r>
          </a:p>
          <a:p>
            <a:pPr>
              <a:buNone/>
            </a:pPr>
            <a:r>
              <a:rPr sz="2400" b="1" smtClean="0"/>
              <a:t>		</a:t>
            </a:r>
          </a:p>
          <a:p>
            <a:pPr>
              <a:buNone/>
            </a:pPr>
            <a:r>
              <a:rPr sz="2400" b="1" smtClean="0"/>
              <a:t>}</a:t>
            </a:r>
            <a:endParaRPr sz="240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find()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8072462" cy="5429288"/>
          </a:xfrm>
        </p:spPr>
        <p:txBody>
          <a:bodyPr/>
          <a:lstStyle/>
          <a:p>
            <a:r>
              <a:rPr sz="2800" b="1" smtClean="0"/>
              <a:t>Exemple Parcour de l'object BasicList</a:t>
            </a:r>
            <a:endParaRPr sz="2800" smtClean="0"/>
          </a:p>
          <a:p>
            <a:pPr>
              <a:buNone/>
            </a:pPr>
            <a:endParaRPr sz="2400" b="1" smtClean="0"/>
          </a:p>
          <a:p>
            <a:pPr>
              <a:buNone/>
            </a:pPr>
            <a:r>
              <a:rPr sz="2400" b="1" smtClean="0">
                <a:solidFill>
                  <a:srgbClr val="FF0000"/>
                </a:solidFill>
              </a:rPr>
              <a:t> BasicDBList   </a:t>
            </a:r>
            <a:r>
              <a:rPr sz="2400" b="1" smtClean="0"/>
              <a:t>liste = (BasicDBList)obj.get("avoir")</a:t>
            </a:r>
          </a:p>
          <a:p>
            <a:pPr>
              <a:buNone/>
            </a:pPr>
            <a:r>
              <a:rPr sz="2400" b="1" smtClean="0"/>
              <a:t>		</a:t>
            </a:r>
          </a:p>
          <a:p>
            <a:pPr>
              <a:buNone/>
            </a:pPr>
            <a:r>
              <a:rPr sz="2400" b="1" smtClean="0"/>
              <a:t>	for(int i=0; i &lt; liste.size();i++){</a:t>
            </a:r>
          </a:p>
          <a:p>
            <a:pPr>
              <a:buNone/>
            </a:pPr>
            <a:r>
              <a:rPr sz="2000" b="1" smtClean="0"/>
              <a:t>	</a:t>
            </a:r>
            <a:r>
              <a:rPr sz="2200" b="1" smtClean="0"/>
              <a:t>BasicDBObject unAdresse = (BasicDBObject)liste.get(i);	</a:t>
            </a:r>
          </a:p>
          <a:p>
            <a:pPr>
              <a:buNone/>
            </a:pPr>
            <a:r>
              <a:rPr sz="2400" b="1" smtClean="0"/>
              <a:t>			 unAdresse.get("rue");</a:t>
            </a:r>
          </a:p>
          <a:p>
            <a:pPr>
              <a:buNone/>
            </a:pPr>
            <a:r>
              <a:rPr sz="2400" b="1" smtClean="0"/>
              <a:t>			unAdresse .get("codePostal");</a:t>
            </a:r>
          </a:p>
          <a:p>
            <a:pPr>
              <a:buNone/>
            </a:pPr>
            <a:r>
              <a:rPr sz="2400" b="1" smtClean="0"/>
              <a:t>			 unAdresse.get("ville");</a:t>
            </a:r>
          </a:p>
          <a:p>
            <a:pPr>
              <a:buNone/>
            </a:pPr>
            <a:r>
              <a:rPr sz="2400" b="1" smtClean="0"/>
              <a:t>		}</a:t>
            </a:r>
          </a:p>
          <a:p>
            <a:pPr>
              <a:buNone/>
            </a:pPr>
            <a:r>
              <a:rPr sz="2400" b="1" smtClean="0"/>
              <a:t>}</a:t>
            </a:r>
            <a:endParaRPr sz="2400" smtClean="0"/>
          </a:p>
          <a:p>
            <a:pPr>
              <a:buNone/>
            </a:pPr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Resumé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786742" cy="5429288"/>
          </a:xfrm>
        </p:spPr>
        <p:txBody>
          <a:bodyPr/>
          <a:lstStyle/>
          <a:p>
            <a:pPr marL="539750" indent="-457200">
              <a:buFont typeface="+mj-lt"/>
              <a:buAutoNum type="arabicPeriod"/>
            </a:pPr>
            <a:r>
              <a:rPr lang="en-US" sz="2400" b="1" dirty="0" smtClean="0"/>
              <a:t>Mongo </a:t>
            </a:r>
            <a:r>
              <a:rPr lang="en-US" sz="2400" b="1" dirty="0" err="1" smtClean="0"/>
              <a:t>mongo</a:t>
            </a:r>
            <a:r>
              <a:rPr lang="en-US" sz="2400" b="1" dirty="0" smtClean="0"/>
              <a:t> = </a:t>
            </a:r>
            <a:r>
              <a:rPr lang="en-US" sz="2400" b="1" dirty="0" smtClean="0">
                <a:solidFill>
                  <a:srgbClr val="FF0000"/>
                </a:solidFill>
              </a:rPr>
              <a:t>new</a:t>
            </a:r>
            <a:r>
              <a:rPr lang="en-US" sz="2400" b="1" dirty="0" smtClean="0"/>
              <a:t>  </a:t>
            </a:r>
            <a:r>
              <a:rPr sz="2400" b="1" smtClean="0"/>
              <a:t>Mongo("localhost",27017);</a:t>
            </a:r>
          </a:p>
          <a:p>
            <a:pPr marL="539750" indent="-457200">
              <a:buFont typeface="+mj-lt"/>
              <a:buAutoNum type="arabicPeriod"/>
            </a:pPr>
            <a:endParaRPr sz="2400" b="1" smtClean="0"/>
          </a:p>
          <a:p>
            <a:pPr marL="539750" indent="-457200">
              <a:buFont typeface="+mj-lt"/>
              <a:buAutoNum type="arabicPeriod"/>
            </a:pPr>
            <a:r>
              <a:rPr sz="2400" b="1" smtClean="0"/>
              <a:t>MongoClient  mongo = </a:t>
            </a:r>
            <a:r>
              <a:rPr sz="2400" b="1" smtClean="0">
                <a:solidFill>
                  <a:srgbClr val="FF0000"/>
                </a:solidFill>
              </a:rPr>
              <a:t>new</a:t>
            </a:r>
            <a:r>
              <a:rPr sz="2400" b="1" smtClean="0"/>
              <a:t> MongoClient ("localhost",27017);</a:t>
            </a:r>
          </a:p>
          <a:p>
            <a:pPr marL="539750" indent="-457200">
              <a:buFont typeface="+mj-lt"/>
              <a:buAutoNum type="arabicPeriod"/>
            </a:pPr>
            <a:endParaRPr sz="2400" b="1" smtClean="0"/>
          </a:p>
          <a:p>
            <a:pPr marL="539750" indent="-457200">
              <a:buFont typeface="+mj-lt"/>
              <a:buAutoNum type="arabicPeriod"/>
            </a:pPr>
            <a:r>
              <a:rPr sz="2400" b="1" smtClean="0"/>
              <a:t>DB  db = mongo.getDB("nomBaseDonnee");</a:t>
            </a:r>
          </a:p>
          <a:p>
            <a:pPr marL="539750" indent="-457200">
              <a:buFont typeface="+mj-lt"/>
              <a:buAutoNum type="arabicPeriod"/>
            </a:pPr>
            <a:endParaRPr sz="2400" b="1" smtClean="0"/>
          </a:p>
          <a:p>
            <a:pPr marL="539750" indent="-457200">
              <a:buFont typeface="+mj-lt"/>
              <a:buAutoNum type="arabicPeriod"/>
            </a:pPr>
            <a:r>
              <a:rPr sz="2400" b="1" smtClean="0"/>
              <a:t>DBCollection  table = db.getCollection("</a:t>
            </a:r>
            <a:r>
              <a:rPr sz="2000" b="1" smtClean="0"/>
              <a:t>nomCollection</a:t>
            </a:r>
            <a:r>
              <a:rPr sz="2400" b="1" smtClean="0"/>
              <a:t>")</a:t>
            </a:r>
          </a:p>
          <a:p>
            <a:pPr marL="539750" indent="-457200">
              <a:buFont typeface="+mj-lt"/>
              <a:buAutoNum type="arabicPeriod"/>
            </a:pPr>
            <a:endParaRPr sz="2400" b="1" smtClean="0"/>
          </a:p>
          <a:p>
            <a:pPr marL="539750" indent="-457200">
              <a:buFont typeface="+mj-lt"/>
              <a:buAutoNum type="arabicPeriod"/>
            </a:pPr>
            <a:r>
              <a:rPr sz="2400" b="1" smtClean="0"/>
              <a:t>DBCursor cursor = table.find();</a:t>
            </a:r>
          </a:p>
          <a:p>
            <a:pPr marL="539750" indent="-457200">
              <a:buFont typeface="+mj-lt"/>
              <a:buAutoNum type="arabicPeriod"/>
            </a:pPr>
            <a:endParaRPr sz="2400" b="1" smtClean="0"/>
          </a:p>
          <a:p>
            <a:endParaRPr sz="2400" b="1" smtClean="0"/>
          </a:p>
          <a:p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96908"/>
          </a:xfrm>
        </p:spPr>
        <p:txBody>
          <a:bodyPr>
            <a:normAutofit/>
          </a:bodyPr>
          <a:lstStyle/>
          <a:p>
            <a:pPr algn="ctr"/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Java : Resumé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786742" cy="5429288"/>
          </a:xfrm>
        </p:spPr>
        <p:txBody>
          <a:bodyPr/>
          <a:lstStyle/>
          <a:p>
            <a:pPr marL="539750" indent="-457200">
              <a:buNone/>
            </a:pPr>
            <a:endParaRPr sz="2400" b="1" smtClean="0"/>
          </a:p>
          <a:p>
            <a:pPr marL="539750" indent="-457200">
              <a:buFont typeface="+mj-lt"/>
              <a:buAutoNum type="arabicPeriod" startAt="6"/>
            </a:pPr>
            <a:r>
              <a:rPr sz="2400" b="1" smtClean="0"/>
              <a:t>DBObject  obj = new DBObject();</a:t>
            </a:r>
          </a:p>
          <a:p>
            <a:pPr marL="539750" indent="-457200">
              <a:buFont typeface="+mj-lt"/>
              <a:buAutoNum type="arabicPeriod" startAt="6"/>
            </a:pPr>
            <a:endParaRPr sz="2400" b="1" smtClean="0"/>
          </a:p>
          <a:p>
            <a:pPr marL="539750" indent="-457200">
              <a:buFont typeface="+mj-lt"/>
              <a:buAutoNum type="arabicPeriod" startAt="6"/>
            </a:pPr>
            <a:r>
              <a:rPr sz="2400" b="1" smtClean="0"/>
              <a:t>BasicDBObject doc = new BasicDBOject();</a:t>
            </a:r>
          </a:p>
          <a:p>
            <a:pPr marL="539750" indent="-457200">
              <a:buFont typeface="+mj-lt"/>
              <a:buAutoNum type="arabicPeriod" startAt="6"/>
            </a:pPr>
            <a:endParaRPr sz="2400" b="1" smtClean="0"/>
          </a:p>
          <a:p>
            <a:pPr marL="539750" indent="-457200">
              <a:buFont typeface="+mj-lt"/>
              <a:buAutoNum type="arabicPeriod" startAt="6"/>
            </a:pPr>
            <a:r>
              <a:rPr sz="2400" b="1" smtClean="0"/>
              <a:t>BasicDBList   ligneProd  =  obj.get("sousDoc");</a:t>
            </a:r>
          </a:p>
          <a:p>
            <a:pPr marL="539750" indent="-457200">
              <a:buFont typeface="+mj-lt"/>
              <a:buAutoNum type="arabicPeriod" startAt="6"/>
            </a:pPr>
            <a:endParaRPr sz="2400" b="1" smtClean="0"/>
          </a:p>
          <a:p>
            <a:pPr marL="539750" indent="-457200">
              <a:buFont typeface="+mj-lt"/>
              <a:buAutoNum type="arabicPeriod" startAt="6"/>
            </a:pPr>
            <a:endParaRPr sz="2400" b="1" smtClean="0"/>
          </a:p>
          <a:p>
            <a:endParaRPr sz="2400" b="1" smtClean="0"/>
          </a:p>
          <a:p>
            <a:endParaRPr lang="en-US" sz="2400" b="1" dirty="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5.	MongoDB : les embedded , index , explain et agrégats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34350" cy="5572140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Nous verons comment créer des indexes</a:t>
            </a:r>
          </a:p>
          <a:p>
            <a:r>
              <a:rPr smtClean="0"/>
              <a:t>Comment supprimer des indexes</a:t>
            </a:r>
          </a:p>
          <a:p>
            <a:r>
              <a:rPr smtClean="0"/>
              <a:t> Comment afficher un plan d'exécution d'une requête</a:t>
            </a:r>
          </a:p>
          <a:p>
            <a:r>
              <a:rPr lang="fr-FR" dirty="0" smtClean="0"/>
              <a:t>C</a:t>
            </a:r>
            <a:r>
              <a:rPr smtClean="0"/>
              <a:t>omment forcer l'exécution d'un index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r>
              <a:rPr smtClean="0"/>
              <a:t>Les indexes sous MongoDB</a:t>
            </a:r>
          </a:p>
          <a:p>
            <a:endParaRPr smtClean="0"/>
          </a:p>
          <a:p>
            <a:pPr lvl="1"/>
            <a:r>
              <a:rPr smtClean="0"/>
              <a:t>Pourquoi faire?</a:t>
            </a:r>
          </a:p>
          <a:p>
            <a:pPr lvl="2"/>
            <a:r>
              <a:rPr smtClean="0"/>
              <a:t>Améliorer les temps d'éxécution des requêtes</a:t>
            </a:r>
          </a:p>
          <a:p>
            <a:pPr lvl="2"/>
            <a:endParaRPr smtClean="0"/>
          </a:p>
          <a:p>
            <a:pPr lvl="1"/>
            <a:r>
              <a:rPr smtClean="0"/>
              <a:t>Les différents types d'indexes</a:t>
            </a:r>
          </a:p>
          <a:p>
            <a:pPr lvl="2"/>
            <a:r>
              <a:rPr smtClean="0"/>
              <a:t>Index sur un seul champ</a:t>
            </a:r>
          </a:p>
          <a:p>
            <a:pPr lvl="2"/>
            <a:r>
              <a:rPr smtClean="0"/>
              <a:t>Index unique</a:t>
            </a:r>
          </a:p>
          <a:p>
            <a:pPr lvl="2"/>
            <a:r>
              <a:rPr smtClean="0"/>
              <a:t>Index composé,Sparse et Hashed</a:t>
            </a:r>
          </a:p>
          <a:p>
            <a:pPr lvl="2"/>
            <a:endParaRPr smtClean="0"/>
          </a:p>
          <a:p>
            <a:pPr lvl="1"/>
            <a:r>
              <a:rPr smtClean="0"/>
              <a:t>Indexation par défaut</a:t>
            </a:r>
          </a:p>
          <a:p>
            <a:pPr lvl="2"/>
            <a:r>
              <a:rPr smtClean="0"/>
              <a:t>Le champ _id est indexé par défaut (impossible de le supprimer)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Les index sur un seul champ</a:t>
            </a:r>
          </a:p>
          <a:p>
            <a:endParaRPr smtClean="0"/>
          </a:p>
          <a:p>
            <a:pPr lvl="1"/>
            <a:r>
              <a:rPr smtClean="0"/>
              <a:t>Deux modes</a:t>
            </a:r>
          </a:p>
          <a:p>
            <a:pPr lvl="2"/>
            <a:r>
              <a:rPr smtClean="0"/>
              <a:t>Ordre ascendant (1 pour ASC)</a:t>
            </a:r>
          </a:p>
          <a:p>
            <a:pPr lvl="2"/>
            <a:r>
              <a:rPr smtClean="0"/>
              <a:t>Ordre ascendant (-1 pour DESC)</a:t>
            </a:r>
          </a:p>
          <a:p>
            <a:pPr lvl="1"/>
            <a:endParaRPr smtClean="0"/>
          </a:p>
          <a:p>
            <a:pPr lvl="1"/>
            <a:r>
              <a:rPr smtClean="0"/>
              <a:t>Poser un index (ascendant et descendant)</a:t>
            </a:r>
          </a:p>
          <a:p>
            <a:pPr lvl="1"/>
            <a:endParaRPr smtClean="0"/>
          </a:p>
          <a:p>
            <a:pPr lvl="2"/>
            <a:r>
              <a:rPr dirty="0" smtClean="0"/>
              <a:t>d</a:t>
            </a:r>
            <a:r>
              <a:rPr smtClean="0"/>
              <a:t>b.&lt;collection&gt;.</a:t>
            </a:r>
            <a:r>
              <a:rPr b="1" smtClean="0"/>
              <a:t>ensureIndex</a:t>
            </a:r>
            <a:r>
              <a:rPr smtClean="0"/>
              <a:t>({&lt;nom_champ&gt;</a:t>
            </a:r>
            <a:r>
              <a:rPr b="1" smtClean="0"/>
              <a:t>:1</a:t>
            </a:r>
            <a:r>
              <a:rPr smtClean="0"/>
              <a:t>});</a:t>
            </a:r>
          </a:p>
          <a:p>
            <a:pPr lvl="2"/>
            <a:r>
              <a:rPr smtClean="0"/>
              <a:t>db.&lt;collection&gt;.</a:t>
            </a:r>
            <a:r>
              <a:rPr b="1" smtClean="0"/>
              <a:t>ensureIndex</a:t>
            </a:r>
            <a:r>
              <a:rPr smtClean="0"/>
              <a:t>({&lt;nom_champ&gt;:</a:t>
            </a:r>
            <a:r>
              <a:rPr b="1" smtClean="0"/>
              <a:t>-1</a:t>
            </a:r>
            <a:r>
              <a:rPr smtClean="0"/>
              <a:t>});</a:t>
            </a:r>
          </a:p>
          <a:p>
            <a:pPr lvl="2"/>
            <a:endParaRPr smtClean="0"/>
          </a:p>
          <a:p>
            <a:pPr lvl="2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Les index composés</a:t>
            </a:r>
          </a:p>
          <a:p>
            <a:endParaRPr smtClean="0"/>
          </a:p>
          <a:p>
            <a:pPr lvl="1"/>
            <a:r>
              <a:rPr smtClean="0"/>
              <a:t>Deux modes</a:t>
            </a:r>
          </a:p>
          <a:p>
            <a:pPr lvl="2"/>
            <a:r>
              <a:rPr smtClean="0"/>
              <a:t>Ordre ascendant (1 pour ASC)</a:t>
            </a:r>
          </a:p>
          <a:p>
            <a:pPr lvl="2"/>
            <a:r>
              <a:rPr smtClean="0"/>
              <a:t>Ordre ascendant (-1 pour DESC)</a:t>
            </a:r>
          </a:p>
          <a:p>
            <a:pPr lvl="1"/>
            <a:endParaRPr smtClean="0"/>
          </a:p>
          <a:p>
            <a:pPr lvl="1"/>
            <a:r>
              <a:rPr smtClean="0"/>
              <a:t>Poser un index (ascendant et descendant)</a:t>
            </a:r>
          </a:p>
          <a:p>
            <a:pPr lvl="1"/>
            <a:endParaRPr smtClean="0"/>
          </a:p>
          <a:p>
            <a:pPr lvl="2"/>
            <a:r>
              <a:rPr dirty="0" smtClean="0"/>
              <a:t>d</a:t>
            </a:r>
            <a:r>
              <a:rPr smtClean="0"/>
              <a:t>b.&lt;collection&gt;.</a:t>
            </a:r>
            <a:r>
              <a:rPr b="1" smtClean="0"/>
              <a:t>ensureIndex</a:t>
            </a:r>
            <a:r>
              <a:rPr smtClean="0"/>
              <a:t>({&lt;nom_champ&gt;</a:t>
            </a:r>
            <a:r>
              <a:rPr b="1" smtClean="0"/>
              <a:t>:1</a:t>
            </a:r>
            <a:r>
              <a:rPr b="1" smtClean="0">
                <a:solidFill>
                  <a:srgbClr val="FF0000"/>
                </a:solidFill>
              </a:rPr>
              <a:t>,&lt;nom_champs2&gt;:1</a:t>
            </a:r>
            <a:r>
              <a:rPr smtClean="0"/>
              <a:t>});</a:t>
            </a:r>
          </a:p>
          <a:p>
            <a:pPr lvl="2"/>
            <a:r>
              <a:rPr smtClean="0"/>
              <a:t>db.&lt;collection&gt;.</a:t>
            </a:r>
            <a:r>
              <a:rPr b="1" smtClean="0"/>
              <a:t>ensureIndex</a:t>
            </a:r>
            <a:r>
              <a:rPr smtClean="0"/>
              <a:t>({&lt;nom_champ&gt;:</a:t>
            </a:r>
            <a:r>
              <a:rPr b="1" smtClean="0"/>
              <a:t>-1,</a:t>
            </a:r>
            <a:r>
              <a:rPr b="1" smtClean="0">
                <a:solidFill>
                  <a:srgbClr val="FF0000"/>
                </a:solidFill>
              </a:rPr>
              <a:t> ,&lt;nom_champs2&gt;:1</a:t>
            </a:r>
            <a:r>
              <a:rPr smtClean="0"/>
              <a:t>});</a:t>
            </a:r>
          </a:p>
          <a:p>
            <a:pPr lvl="2"/>
            <a:endParaRPr smtClean="0"/>
          </a:p>
          <a:p>
            <a:pPr lvl="2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Les index unique</a:t>
            </a:r>
          </a:p>
          <a:p>
            <a:endParaRPr smtClean="0"/>
          </a:p>
          <a:p>
            <a:pPr lvl="1"/>
            <a:r>
              <a:rPr smtClean="0"/>
              <a:t>Deux modes</a:t>
            </a:r>
          </a:p>
          <a:p>
            <a:pPr lvl="2"/>
            <a:r>
              <a:rPr smtClean="0"/>
              <a:t>Ordre ascendant (1 pour ASC)</a:t>
            </a:r>
          </a:p>
          <a:p>
            <a:pPr lvl="2"/>
            <a:r>
              <a:rPr smtClean="0"/>
              <a:t>Ordre ascendant (-1 pour DESC)</a:t>
            </a:r>
          </a:p>
          <a:p>
            <a:pPr lvl="1"/>
            <a:endParaRPr smtClean="0"/>
          </a:p>
          <a:p>
            <a:pPr lvl="1"/>
            <a:r>
              <a:rPr smtClean="0"/>
              <a:t>Poser un index (ascendant et descendant)</a:t>
            </a:r>
          </a:p>
          <a:p>
            <a:pPr lvl="1"/>
            <a:endParaRPr smtClean="0"/>
          </a:p>
          <a:p>
            <a:pPr lvl="2"/>
            <a:r>
              <a:rPr dirty="0" smtClean="0"/>
              <a:t>d</a:t>
            </a:r>
            <a:r>
              <a:rPr smtClean="0"/>
              <a:t>b.&lt;collection&gt;.</a:t>
            </a:r>
            <a:r>
              <a:rPr b="1" smtClean="0"/>
              <a:t>ensureIndex</a:t>
            </a:r>
            <a:r>
              <a:rPr smtClean="0"/>
              <a:t>({&lt;nom_champ&gt;</a:t>
            </a:r>
            <a:r>
              <a:rPr b="1" smtClean="0"/>
              <a:t>:1}</a:t>
            </a:r>
            <a:r>
              <a:rPr b="1" smtClean="0">
                <a:solidFill>
                  <a:srgbClr val="FF0000"/>
                </a:solidFill>
              </a:rPr>
              <a:t>,{unique:true</a:t>
            </a:r>
            <a:r>
              <a:rPr smtClean="0"/>
              <a:t>});</a:t>
            </a:r>
          </a:p>
          <a:p>
            <a:pPr lvl="2"/>
            <a:r>
              <a:rPr smtClean="0"/>
              <a:t>db.&lt;collection&gt;.</a:t>
            </a:r>
            <a:r>
              <a:rPr b="1" smtClean="0"/>
              <a:t>ensureIndex</a:t>
            </a:r>
            <a:r>
              <a:rPr smtClean="0"/>
              <a:t>({&lt;nom_champ&gt;:</a:t>
            </a:r>
            <a:r>
              <a:rPr b="1" smtClean="0"/>
              <a:t>-1},</a:t>
            </a:r>
            <a:r>
              <a:rPr b="1" smtClean="0">
                <a:solidFill>
                  <a:srgbClr val="FF0000"/>
                </a:solidFill>
              </a:rPr>
              <a:t> ,{unique:true</a:t>
            </a:r>
            <a:r>
              <a:rPr smtClean="0"/>
              <a:t>});</a:t>
            </a:r>
          </a:p>
          <a:p>
            <a:pPr lvl="2"/>
            <a:endParaRPr smtClean="0"/>
          </a:p>
          <a:p>
            <a:pPr lvl="2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Introduction (4/4) 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800600"/>
          </a:xfrm>
        </p:spPr>
        <p:txBody>
          <a:bodyPr/>
          <a:lstStyle/>
          <a:p>
            <a:pPr>
              <a:buNone/>
            </a:pPr>
            <a:r>
              <a:rPr lang="fr-FR" sz="2800" dirty="0" smtClean="0"/>
              <a:t>L</a:t>
            </a:r>
            <a:r>
              <a:rPr sz="2800" smtClean="0"/>
              <a:t>e NoSQL vise</a:t>
            </a:r>
          </a:p>
          <a:p>
            <a:r>
              <a:rPr sz="2400" smtClean="0"/>
              <a:t>Gestion d'énormes quantités de données</a:t>
            </a:r>
          </a:p>
          <a:p>
            <a:r>
              <a:rPr sz="2400" smtClean="0"/>
              <a:t>Structuration faible du modèle</a:t>
            </a:r>
          </a:p>
          <a:p>
            <a:r>
              <a:rPr sz="2400" smtClean="0"/>
              <a:t>Montée en charge</a:t>
            </a:r>
          </a:p>
          <a:p>
            <a:endParaRPr sz="2400" smtClean="0"/>
          </a:p>
          <a:p>
            <a:pPr>
              <a:buNone/>
            </a:pPr>
            <a:r>
              <a:rPr sz="2400" smtClean="0"/>
              <a:t>Il existe quatres types de bases NoSQL</a:t>
            </a:r>
          </a:p>
          <a:p>
            <a:pPr marL="539750" indent="-457200">
              <a:buFont typeface="+mj-lt"/>
              <a:buAutoNum type="arabicPeriod"/>
            </a:pPr>
            <a:r>
              <a:rPr sz="2400" smtClean="0"/>
              <a:t>Orienté clé / valeur      	-Redis</a:t>
            </a:r>
          </a:p>
          <a:p>
            <a:pPr marL="539750" indent="-457200">
              <a:buFont typeface="+mj-lt"/>
              <a:buAutoNum type="arabicPeriod"/>
            </a:pPr>
            <a:r>
              <a:rPr sz="2400" smtClean="0"/>
              <a:t>Orienté Colonne 	-Cassandra</a:t>
            </a:r>
          </a:p>
          <a:p>
            <a:pPr marL="539750" indent="-457200">
              <a:buFont typeface="+mj-lt"/>
              <a:buAutoNum type="arabicPeriod"/>
            </a:pPr>
            <a:r>
              <a:rPr sz="2400" smtClean="0"/>
              <a:t>Orienté Document	-MongoDB , Riak</a:t>
            </a:r>
          </a:p>
          <a:p>
            <a:pPr marL="539750" indent="-457200">
              <a:buFont typeface="+mj-lt"/>
              <a:buAutoNum type="arabicPeriod"/>
            </a:pPr>
            <a:r>
              <a:rPr lang="fr-FR" sz="2400" dirty="0" smtClean="0"/>
              <a:t>O</a:t>
            </a:r>
            <a:r>
              <a:rPr sz="2400" smtClean="0"/>
              <a:t>rienté graphe		-Neo4j</a:t>
            </a:r>
          </a:p>
          <a:p>
            <a:endParaRPr sz="2800" smtClean="0"/>
          </a:p>
          <a:p>
            <a:pPr>
              <a:buNone/>
            </a:pP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Plusieurs types d'indexes</a:t>
            </a:r>
          </a:p>
          <a:p>
            <a:endParaRPr smtClean="0"/>
          </a:p>
          <a:p>
            <a:pPr lvl="1"/>
            <a:r>
              <a:rPr smtClean="0"/>
              <a:t>Index BTREE</a:t>
            </a:r>
          </a:p>
          <a:p>
            <a:pPr lvl="1"/>
            <a:r>
              <a:rPr lang="fr-FR" dirty="0" smtClean="0"/>
              <a:t>I</a:t>
            </a:r>
            <a:r>
              <a:rPr smtClean="0"/>
              <a:t>ndex Sparse</a:t>
            </a:r>
          </a:p>
          <a:p>
            <a:pPr lvl="1"/>
            <a:r>
              <a:rPr smtClean="0"/>
              <a:t>Index Haché</a:t>
            </a:r>
          </a:p>
          <a:p>
            <a:pPr lvl="1"/>
            <a:r>
              <a:rPr smtClean="0"/>
              <a:t>Géospatial</a:t>
            </a:r>
          </a:p>
          <a:p>
            <a:pPr lvl="1"/>
            <a:r>
              <a:rPr smtClean="0"/>
              <a:t>Text</a:t>
            </a:r>
          </a:p>
          <a:p>
            <a:pPr lvl="2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Création des index en arrière plan</a:t>
            </a:r>
          </a:p>
          <a:p>
            <a:endParaRPr smtClean="0"/>
          </a:p>
          <a:p>
            <a:pPr lvl="1"/>
            <a:r>
              <a:rPr smtClean="0"/>
              <a:t>Par défaut construction de l'index en premier plan</a:t>
            </a:r>
          </a:p>
          <a:p>
            <a:pPr lvl="1"/>
            <a:endParaRPr smtClean="0"/>
          </a:p>
          <a:p>
            <a:pPr lvl="1"/>
            <a:r>
              <a:rPr smtClean="0"/>
              <a:t>Possibiloité de construire un index en arrière plan</a:t>
            </a:r>
          </a:p>
          <a:p>
            <a:pPr lvl="2"/>
            <a:r>
              <a:rPr dirty="0" smtClean="0"/>
              <a:t>d</a:t>
            </a:r>
            <a:r>
              <a:rPr smtClean="0"/>
              <a:t>b.collection.ensureIndex({a:1},{background:true});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715016"/>
          </a:xfrm>
        </p:spPr>
        <p:txBody>
          <a:bodyPr/>
          <a:lstStyle/>
          <a:p>
            <a:endParaRPr smtClean="0"/>
          </a:p>
          <a:p>
            <a:r>
              <a:rPr smtClean="0"/>
              <a:t>Création des index en arrière plan</a:t>
            </a:r>
          </a:p>
          <a:p>
            <a:endParaRPr smtClean="0"/>
          </a:p>
          <a:p>
            <a:pPr lvl="1"/>
            <a:r>
              <a:rPr smtClean="0"/>
              <a:t>Par défaut construction de l'index en premier plan</a:t>
            </a:r>
          </a:p>
          <a:p>
            <a:pPr lvl="1"/>
            <a:endParaRPr smtClean="0"/>
          </a:p>
          <a:p>
            <a:pPr lvl="1"/>
            <a:r>
              <a:rPr smtClean="0"/>
              <a:t>Possibiloité de construire un index en arrière plan</a:t>
            </a:r>
          </a:p>
          <a:p>
            <a:pPr lvl="2"/>
            <a:r>
              <a:rPr dirty="0" smtClean="0"/>
              <a:t>d</a:t>
            </a:r>
            <a:r>
              <a:rPr smtClean="0"/>
              <a:t>b.collection.ensureIndex({a:1},{background:true});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500726"/>
          </a:xfrm>
        </p:spPr>
        <p:txBody>
          <a:bodyPr/>
          <a:lstStyle/>
          <a:p>
            <a:endParaRPr smtClean="0"/>
          </a:p>
          <a:p>
            <a:r>
              <a:rPr smtClean="0"/>
              <a:t>Visualiser des index</a:t>
            </a:r>
          </a:p>
          <a:p>
            <a:endParaRPr smtClean="0"/>
          </a:p>
          <a:p>
            <a:pPr lvl="1"/>
            <a:r>
              <a:rPr smtClean="0"/>
              <a:t>Index d'une collection</a:t>
            </a:r>
          </a:p>
          <a:p>
            <a:pPr lvl="2"/>
            <a:r>
              <a:rPr dirty="0" smtClean="0"/>
              <a:t>d</a:t>
            </a:r>
            <a:r>
              <a:rPr smtClean="0"/>
              <a:t>b.&lt;collection&gt;.getindexes();</a:t>
            </a:r>
          </a:p>
          <a:p>
            <a:pPr lvl="1"/>
            <a:endParaRPr smtClean="0"/>
          </a:p>
          <a:p>
            <a:pPr lvl="1"/>
            <a:r>
              <a:rPr smtClean="0"/>
              <a:t>Indexes d'une base de données</a:t>
            </a:r>
          </a:p>
          <a:p>
            <a:pPr lvl="2"/>
            <a:r>
              <a:rPr smtClean="0"/>
              <a:t>db.system.indexes.find();</a:t>
            </a:r>
          </a:p>
          <a:p>
            <a:r>
              <a:rPr smtClean="0"/>
              <a:t>Suppression d'index</a:t>
            </a:r>
          </a:p>
          <a:p>
            <a:endParaRPr smtClean="0"/>
          </a:p>
          <a:p>
            <a:pPr lvl="1"/>
            <a:r>
              <a:rPr smtClean="0"/>
              <a:t>db.&lt;collection&gt;.</a:t>
            </a:r>
            <a:r>
              <a:rPr b="1" smtClean="0"/>
              <a:t>dropIndex</a:t>
            </a:r>
            <a:r>
              <a:rPr smtClean="0"/>
              <a:t>('&lt;nom_index&gt;');</a:t>
            </a:r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MONGODB:Performance et Indexation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500726"/>
          </a:xfrm>
        </p:spPr>
        <p:txBody>
          <a:bodyPr/>
          <a:lstStyle/>
          <a:p>
            <a:endParaRPr smtClean="0"/>
          </a:p>
          <a:p>
            <a:r>
              <a:rPr smtClean="0"/>
              <a:t>Visualiser des plan d'exécution</a:t>
            </a:r>
          </a:p>
          <a:p>
            <a:pPr lvl="1"/>
            <a:endParaRPr smtClean="0"/>
          </a:p>
          <a:p>
            <a:pPr lvl="1"/>
            <a:r>
              <a:rPr smtClean="0"/>
              <a:t>Utilisation de la méthode : cursor.explain()</a:t>
            </a:r>
          </a:p>
          <a:p>
            <a:pPr lvl="1"/>
            <a:endParaRPr smtClean="0"/>
          </a:p>
          <a:p>
            <a:pPr lvl="2"/>
            <a:r>
              <a:rPr smtClean="0"/>
              <a:t>db.&lt;collection&gt;.find().</a:t>
            </a:r>
            <a:r>
              <a:rPr b="1" smtClean="0"/>
              <a:t>explain();</a:t>
            </a:r>
          </a:p>
          <a:p>
            <a:pPr lvl="1"/>
            <a:endParaRPr smtClean="0"/>
          </a:p>
          <a:p>
            <a:pPr lvl="1"/>
            <a:r>
              <a:rPr smtClean="0"/>
              <a:t>Forcer l'utilisation d'un index avec hint()</a:t>
            </a:r>
          </a:p>
          <a:p>
            <a:pPr lvl="1"/>
            <a:endParaRPr smtClean="0"/>
          </a:p>
          <a:p>
            <a:pPr lvl="2"/>
            <a:r>
              <a:rPr smtClean="0"/>
              <a:t>db.&lt;collection&gt;.find().</a:t>
            </a:r>
            <a:r>
              <a:rPr b="1" smtClean="0"/>
              <a:t>hint({&lt;non_champ&gt;:1}).explain()</a:t>
            </a:r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Performance et Indexation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500726"/>
          </a:xfrm>
        </p:spPr>
        <p:txBody>
          <a:bodyPr/>
          <a:lstStyle/>
          <a:p>
            <a:endParaRPr smtClean="0"/>
          </a:p>
          <a:p>
            <a:r>
              <a:rPr smtClean="0"/>
              <a:t>Création d'une base d'une base gescom</a:t>
            </a:r>
          </a:p>
          <a:p>
            <a:pPr lvl="1"/>
            <a:r>
              <a:rPr lang="fr-FR" dirty="0" smtClean="0"/>
              <a:t>U</a:t>
            </a:r>
            <a:r>
              <a:rPr smtClean="0"/>
              <a:t>se gescom</a:t>
            </a:r>
          </a:p>
          <a:p>
            <a:pPr lvl="1"/>
            <a:endParaRPr smtClean="0"/>
          </a:p>
          <a:p>
            <a:r>
              <a:rPr smtClean="0"/>
              <a:t>Création d'une collection personne</a:t>
            </a:r>
          </a:p>
          <a:p>
            <a:pPr lvl="1"/>
            <a:r>
              <a:rPr dirty="0" smtClean="0"/>
              <a:t>d</a:t>
            </a:r>
            <a:r>
              <a:rPr smtClean="0"/>
              <a:t>b.createCollection('personne');</a:t>
            </a:r>
          </a:p>
          <a:p>
            <a:pPr lvl="1"/>
            <a:endParaRPr smtClean="0"/>
          </a:p>
          <a:p>
            <a:r>
              <a:rPr lang="fr-FR" dirty="0" smtClean="0"/>
              <a:t>I</a:t>
            </a:r>
            <a:r>
              <a:rPr smtClean="0"/>
              <a:t>nsérer 7000000 de documents à la collection personne</a:t>
            </a:r>
          </a:p>
          <a:p>
            <a:pPr lvl="1"/>
            <a:r>
              <a:rPr smtClean="0"/>
              <a:t>&gt;  for(i=1;i&lt;=7000000;i++) db.personne.save({"nom":"nom_"+i,"prenom":"prenom_"+i,"age":i,"compteur":i});</a:t>
            </a:r>
            <a:endParaRPr b="1" smtClean="0"/>
          </a:p>
          <a:p>
            <a:pPr lvl="1"/>
            <a:endParaRPr smtClean="0"/>
          </a:p>
          <a:p>
            <a:pPr lvl="1"/>
            <a:endParaRPr smtClean="0"/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Performance et Indexation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500726"/>
          </a:xfrm>
        </p:spPr>
        <p:txBody>
          <a:bodyPr/>
          <a:lstStyle/>
          <a:p>
            <a:endParaRPr smtClean="0"/>
          </a:p>
          <a:p>
            <a:r>
              <a:rPr smtClean="0"/>
              <a:t>Vérification</a:t>
            </a:r>
          </a:p>
          <a:p>
            <a:pPr lvl="1"/>
            <a:r>
              <a:rPr smtClean="0"/>
              <a:t>db.personne.find().</a:t>
            </a:r>
            <a:r>
              <a:rPr b="1" smtClean="0"/>
              <a:t>limite(20);</a:t>
            </a:r>
          </a:p>
          <a:p>
            <a:endParaRPr smtClean="0"/>
          </a:p>
          <a:p>
            <a:r>
              <a:rPr smtClean="0"/>
              <a:t>Création d'un index sur le champ compteur</a:t>
            </a:r>
          </a:p>
          <a:p>
            <a:pPr lvl="1">
              <a:buSzPct val="80000"/>
            </a:pPr>
            <a:r>
              <a:rPr smtClean="0"/>
              <a:t>db.personne.ensureIndex({compteur:1});</a:t>
            </a:r>
          </a:p>
          <a:p>
            <a:pPr lvl="1">
              <a:buSzPct val="80000"/>
            </a:pPr>
            <a:endParaRPr smtClean="0"/>
          </a:p>
          <a:p>
            <a:r>
              <a:rPr smtClean="0"/>
              <a:t>Vérification des indexes sur la collection personne de la base gescom</a:t>
            </a:r>
          </a:p>
          <a:p>
            <a:endParaRPr smtClean="0"/>
          </a:p>
          <a:p>
            <a:pPr lvl="1">
              <a:buSzPct val="80000"/>
            </a:pPr>
            <a:r>
              <a:rPr smtClean="0"/>
              <a:t>db.personne.getIndexes();</a:t>
            </a:r>
          </a:p>
          <a:p>
            <a:pPr lvl="1"/>
            <a:endParaRPr smtClean="0"/>
          </a:p>
          <a:p>
            <a:endParaRPr smtClean="0"/>
          </a:p>
          <a:p>
            <a:pPr lvl="1"/>
            <a:endParaRPr b="1" smtClean="0"/>
          </a:p>
          <a:p>
            <a:pPr lvl="1"/>
            <a:endParaRPr smtClean="0"/>
          </a:p>
          <a:p>
            <a:pPr lvl="1"/>
            <a:endParaRPr smtClean="0"/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Performance et Indexation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142984"/>
            <a:ext cx="7934350" cy="5500726"/>
          </a:xfrm>
        </p:spPr>
        <p:txBody>
          <a:bodyPr/>
          <a:lstStyle/>
          <a:p>
            <a:endParaRPr smtClean="0"/>
          </a:p>
          <a:p>
            <a:r>
              <a:rPr lang="fr-FR" dirty="0" smtClean="0"/>
              <a:t>L</a:t>
            </a:r>
            <a:r>
              <a:rPr smtClean="0"/>
              <a:t>es stats</a:t>
            </a:r>
          </a:p>
          <a:p>
            <a:pPr lvl="1"/>
            <a:r>
              <a:rPr smtClean="0"/>
              <a:t>db.personne.</a:t>
            </a:r>
            <a:r>
              <a:rPr b="1" smtClean="0"/>
              <a:t>stats();</a:t>
            </a:r>
          </a:p>
          <a:p>
            <a:endParaRPr smtClean="0"/>
          </a:p>
          <a:p>
            <a:r>
              <a:rPr smtClean="0"/>
              <a:t>Exécution des requêtes find sur le chanps age (nom) indexé et sur le champs compteur (indexé) puis comparons en affichant le plan d'exécution de la requête</a:t>
            </a:r>
          </a:p>
          <a:p>
            <a:endParaRPr smtClean="0"/>
          </a:p>
          <a:p>
            <a:pPr lvl="1">
              <a:buSzPct val="80000"/>
            </a:pPr>
            <a:r>
              <a:rPr smtClean="0"/>
              <a:t>db.personne.find({"age":10}).explain();</a:t>
            </a:r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r>
              <a:rPr smtClean="0"/>
              <a:t>db.personne.find({"compteur":10}).explain();</a:t>
            </a:r>
          </a:p>
          <a:p>
            <a:pPr lvl="1">
              <a:buSzPct val="80000"/>
            </a:pPr>
            <a:endParaRPr smtClean="0"/>
          </a:p>
          <a:p>
            <a:pPr lvl="1"/>
            <a:endParaRPr smtClean="0"/>
          </a:p>
          <a:p>
            <a:endParaRPr smtClean="0"/>
          </a:p>
          <a:p>
            <a:pPr lvl="1"/>
            <a:endParaRPr b="1" smtClean="0"/>
          </a:p>
          <a:p>
            <a:pPr lvl="1"/>
            <a:endParaRPr smtClean="0"/>
          </a:p>
          <a:p>
            <a:pPr lvl="1"/>
            <a:endParaRPr smtClean="0"/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Performance et Indexation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302" y="1142984"/>
            <a:ext cx="8577292" cy="5500726"/>
          </a:xfrm>
        </p:spPr>
        <p:txBody>
          <a:bodyPr/>
          <a:lstStyle/>
          <a:p>
            <a:endParaRPr smtClean="0"/>
          </a:p>
          <a:p>
            <a:r>
              <a:rPr lang="fr-FR" dirty="0" smtClean="0"/>
              <a:t>L</a:t>
            </a:r>
            <a:r>
              <a:rPr smtClean="0"/>
              <a:t>es indexes composés</a:t>
            </a:r>
          </a:p>
          <a:p>
            <a:pPr>
              <a:buNone/>
            </a:pPr>
            <a:endParaRPr smtClean="0"/>
          </a:p>
          <a:p>
            <a:pPr lvl="1">
              <a:buSzPct val="80000"/>
            </a:pPr>
            <a:r>
              <a:rPr smtClean="0"/>
              <a:t>db.personne.ensureIndex({"nom":1,"prenom":1});</a:t>
            </a:r>
          </a:p>
          <a:p>
            <a:pPr lvl="1">
              <a:buSzPct val="80000"/>
            </a:pPr>
            <a:endParaRPr smtClean="0"/>
          </a:p>
          <a:p>
            <a:r>
              <a:rPr lang="fr-FR" dirty="0" smtClean="0"/>
              <a:t>V</a:t>
            </a:r>
            <a:r>
              <a:rPr smtClean="0"/>
              <a:t>érification du temps d'exécution</a:t>
            </a:r>
          </a:p>
          <a:p>
            <a:pPr lvl="1">
              <a:buSzPct val="80000"/>
            </a:pPr>
            <a:r>
              <a:rPr smtClean="0"/>
              <a:t>db.personne.find ({"nom":"nom_77","prenom":"prenom_77"}).explain();</a:t>
            </a:r>
          </a:p>
          <a:p>
            <a:pPr lvl="1">
              <a:buSzPct val="80000"/>
            </a:pPr>
            <a:r>
              <a:rPr smtClean="0"/>
              <a:t>db.personne.find ({"nom":"nom_77"}).explain();</a:t>
            </a:r>
          </a:p>
          <a:p>
            <a:pPr lvl="1">
              <a:buSzPct val="80000"/>
            </a:pPr>
            <a:r>
              <a:rPr smtClean="0"/>
              <a:t>db.personne.find({"prenom":"prenom_77"}).explain();</a:t>
            </a:r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/>
            <a:endParaRPr smtClean="0"/>
          </a:p>
          <a:p>
            <a:endParaRPr smtClean="0"/>
          </a:p>
          <a:p>
            <a:pPr lvl="1"/>
            <a:endParaRPr b="1" smtClean="0"/>
          </a:p>
          <a:p>
            <a:pPr lvl="1"/>
            <a:endParaRPr smtClean="0"/>
          </a:p>
          <a:p>
            <a:pPr lvl="1"/>
            <a:endParaRPr smtClean="0"/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7290" y="274638"/>
            <a:ext cx="7786710" cy="796908"/>
          </a:xfrm>
        </p:spPr>
        <p:txBody>
          <a:bodyPr>
            <a:noAutofit/>
          </a:bodyPr>
          <a:lstStyle/>
          <a:p>
            <a:r>
              <a:rPr sz="3600" smtClean="0"/>
              <a:t>Performance et Indexation : TP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142984"/>
            <a:ext cx="8215370" cy="5500726"/>
          </a:xfrm>
        </p:spPr>
        <p:txBody>
          <a:bodyPr/>
          <a:lstStyle/>
          <a:p>
            <a:r>
              <a:rPr lang="fr-FR" dirty="0" smtClean="0"/>
              <a:t>Forcer l’utilisation d’un index</a:t>
            </a:r>
            <a:endParaRPr smtClean="0"/>
          </a:p>
          <a:p>
            <a:pPr lvl="1">
              <a:buSzPct val="80000"/>
            </a:pPr>
            <a:r>
              <a:rPr smtClean="0"/>
              <a:t>db.personne.find({"prenom":"prenom_77"}).hint({"nom":1,prenom:1}).explain();</a:t>
            </a:r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r>
              <a:rPr smtClean="0"/>
              <a:t>Observer la durée d'exécution de la requête puis comparer la à un full scan</a:t>
            </a:r>
          </a:p>
          <a:p>
            <a:pPr lvl="1">
              <a:buSzPct val="80000"/>
            </a:pPr>
            <a:r>
              <a:rPr lang="fr-FR" dirty="0" smtClean="0"/>
              <a:t>L</a:t>
            </a:r>
            <a:r>
              <a:rPr smtClean="0"/>
              <a:t>'utilisation parfois de l'index peut être très lourd dans certain cas.</a:t>
            </a:r>
          </a:p>
          <a:p>
            <a:r>
              <a:rPr smtClean="0"/>
              <a:t>Suppression de l'index sur le champs compteur</a:t>
            </a:r>
          </a:p>
          <a:p>
            <a:pPr lvl="1">
              <a:buSzPct val="80000"/>
            </a:pPr>
            <a:r>
              <a:rPr smtClean="0"/>
              <a:t>db.personne.dropIndex("compteur":1);</a:t>
            </a:r>
          </a:p>
          <a:p>
            <a:pPr lvl="1">
              <a:buSzPct val="80000"/>
            </a:pPr>
            <a:r>
              <a:rPr lang="fr-FR" dirty="0" smtClean="0"/>
              <a:t>V</a:t>
            </a:r>
            <a:r>
              <a:rPr smtClean="0"/>
              <a:t>érification : db.personne.getIndexes();</a:t>
            </a:r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>
              <a:buSzPct val="80000"/>
            </a:pPr>
            <a:endParaRPr smtClean="0"/>
          </a:p>
          <a:p>
            <a:pPr lvl="1"/>
            <a:endParaRPr smtClean="0"/>
          </a:p>
          <a:p>
            <a:endParaRPr smtClean="0"/>
          </a:p>
          <a:p>
            <a:pPr lvl="1"/>
            <a:endParaRPr b="1" smtClean="0"/>
          </a:p>
          <a:p>
            <a:pPr lvl="1"/>
            <a:endParaRPr smtClean="0"/>
          </a:p>
          <a:p>
            <a:pPr lvl="1"/>
            <a:endParaRPr smtClean="0"/>
          </a:p>
          <a:p>
            <a:pPr lvl="1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 smtClean="0"/>
          </a:p>
          <a:p>
            <a:endParaRPr dirty="0" smtClean="0"/>
          </a:p>
          <a:p>
            <a:endParaRPr dirty="0" smtClean="0"/>
          </a:p>
          <a:p>
            <a:endParaRPr dirty="0" smtClean="0"/>
          </a:p>
          <a:p>
            <a:pPr algn="ctr">
              <a:buNone/>
            </a:pPr>
            <a:r>
              <a:rPr smtClean="0"/>
              <a:t>NoSQL Orienté Clé / Valeur</a:t>
            </a:r>
            <a:endParaRPr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34350" cy="5572140"/>
          </a:xfrm>
        </p:spPr>
        <p:txBody>
          <a:bodyPr/>
          <a:lstStyle/>
          <a:p>
            <a:r>
              <a:rPr smtClean="0"/>
              <a:t>Ils permettent de spécifier des chaines d'opérations, appelées pipeline d'agrégation</a:t>
            </a:r>
          </a:p>
          <a:p>
            <a:r>
              <a:rPr lang="fr-FR" dirty="0" smtClean="0"/>
              <a:t>L</a:t>
            </a:r>
            <a:r>
              <a:rPr smtClean="0"/>
              <a:t>a fonction est : aggregate()</a:t>
            </a:r>
          </a:p>
          <a:p>
            <a:r>
              <a:rPr smtClean="0"/>
              <a:t>Cette fonction prend une liste d'opérations en paramètre.</a:t>
            </a:r>
          </a:p>
          <a:p>
            <a:r>
              <a:rPr lang="fr-FR" dirty="0" smtClean="0"/>
              <a:t>I</a:t>
            </a:r>
            <a:r>
              <a:rPr smtClean="0"/>
              <a:t>l existe plusieurs types d'opérateurs de manipulation de donnée</a:t>
            </a:r>
          </a:p>
          <a:p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lang="fr-FR" b="1" dirty="0" smtClean="0"/>
              <a:t>C</a:t>
            </a:r>
            <a:r>
              <a:rPr b="1" smtClean="0"/>
              <a:t>ount() </a:t>
            </a:r>
            <a:r>
              <a:rPr smtClean="0"/>
              <a:t>: permet de compter le nombre de document dans un collection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None/>
            </a:pPr>
            <a:r>
              <a:rPr lang="fr-FR" dirty="0" smtClean="0"/>
              <a:t>		E</a:t>
            </a:r>
            <a:r>
              <a:rPr smtClean="0"/>
              <a:t>xemple : db.collection.find().</a:t>
            </a:r>
            <a:r>
              <a:rPr smtClean="0">
                <a:solidFill>
                  <a:srgbClr val="FF0000"/>
                </a:solidFill>
              </a:rPr>
              <a:t>count</a:t>
            </a:r>
            <a:r>
              <a:rPr smtClean="0"/>
              <a:t>();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29618" cy="5572140"/>
          </a:xfrm>
        </p:spPr>
        <p:txBody>
          <a:bodyPr/>
          <a:lstStyle/>
          <a:p>
            <a:pPr>
              <a:buNone/>
            </a:pPr>
            <a:endParaRPr smtClean="0"/>
          </a:p>
          <a:p>
            <a:pPr marL="596900" indent="-514350" algn="just">
              <a:buFont typeface="+mj-lt"/>
              <a:buAutoNum type="arabicPeriod"/>
            </a:pPr>
            <a:r>
              <a:rPr sz="2800" b="1" smtClean="0"/>
              <a:t>{ $match:{} } </a:t>
            </a:r>
            <a:r>
              <a:rPr sz="2800" smtClean="0"/>
              <a:t>: Correspond au premeir paramètre de la requête find. </a:t>
            </a:r>
            <a:r>
              <a:rPr lang="fr-FR" sz="2800" dirty="0" smtClean="0"/>
              <a:t>I</a:t>
            </a:r>
            <a:r>
              <a:rPr sz="2800" smtClean="0"/>
              <a:t>l permet de filtrer le contenu d'une collection</a:t>
            </a:r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 algn="just">
              <a:buNone/>
            </a:pPr>
            <a:r>
              <a:rPr lang="fr-FR" dirty="0" smtClean="0"/>
              <a:t>		E</a:t>
            </a:r>
            <a:r>
              <a:rPr smtClean="0"/>
              <a:t>xemple : db.getcollection("Cinema").aggregate( [</a:t>
            </a:r>
          </a:p>
          <a:p>
            <a:pPr marL="596900" indent="-514350" algn="just">
              <a:buNone/>
            </a:pPr>
            <a:r>
              <a:rPr smtClean="0"/>
              <a:t>			</a:t>
            </a:r>
            <a:r>
              <a:rPr smtClean="0">
                <a:solidFill>
                  <a:srgbClr val="FF0000"/>
                </a:solidFill>
              </a:rPr>
              <a:t>$match </a:t>
            </a:r>
            <a:r>
              <a:rPr smtClean="0"/>
              <a:t>: {</a:t>
            </a:r>
          </a:p>
          <a:p>
            <a:pPr marL="596900" indent="-514350" algn="just">
              <a:buNone/>
            </a:pPr>
            <a:r>
              <a:rPr smtClean="0"/>
              <a:t>				"annee":"1982"</a:t>
            </a:r>
          </a:p>
          <a:p>
            <a:pPr marL="596900" indent="-514350" algn="just">
              <a:buNone/>
            </a:pPr>
            <a:r>
              <a:rPr smtClean="0"/>
              <a:t>			}},</a:t>
            </a:r>
          </a:p>
          <a:p>
            <a:pPr marL="596900" indent="-514350" algn="just">
              <a:buNone/>
            </a:pPr>
            <a:r>
              <a:rPr smtClean="0"/>
              <a:t>		);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29618" cy="557214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2"/>
            </a:pPr>
            <a:r>
              <a:rPr sz="2800" b="1" smtClean="0"/>
              <a:t>{ $project:{} } </a:t>
            </a:r>
            <a:r>
              <a:rPr sz="2800" smtClean="0"/>
              <a:t>: Correspond au second paramètre de la requête find. </a:t>
            </a:r>
            <a:r>
              <a:rPr lang="fr-FR" sz="2800" dirty="0" smtClean="0"/>
              <a:t>I</a:t>
            </a:r>
            <a:r>
              <a:rPr sz="2800" smtClean="0"/>
              <a:t>l donne le format de sortie des documents (projection).</a:t>
            </a:r>
          </a:p>
          <a:p>
            <a:pPr marL="596900" indent="-514350" algn="just">
              <a:buFont typeface="+mj-lt"/>
              <a:buAutoNum type="arabicPeriod" startAt="2"/>
            </a:pPr>
            <a:endParaRPr smtClean="0"/>
          </a:p>
          <a:p>
            <a:pPr marL="596900" indent="-514350" algn="just">
              <a:buNone/>
            </a:pPr>
            <a:r>
              <a:rPr smtClean="0"/>
              <a:t>	db.collection.aggregate( [</a:t>
            </a:r>
          </a:p>
          <a:p>
            <a:pPr marL="596900" indent="-514350" algn="just">
              <a:buNone/>
            </a:pPr>
            <a:r>
              <a:rPr smtClean="0"/>
              <a:t>			</a:t>
            </a:r>
            <a:r>
              <a:rPr b="1" smtClean="0"/>
              <a:t>$match </a:t>
            </a:r>
            <a:r>
              <a:rPr smtClean="0"/>
              <a:t>: {</a:t>
            </a:r>
          </a:p>
          <a:p>
            <a:pPr marL="596900" indent="-514350" algn="just">
              <a:buNone/>
            </a:pPr>
            <a:r>
              <a:rPr smtClean="0"/>
              <a:t>				"grades.0.grade":"C"</a:t>
            </a:r>
          </a:p>
          <a:p>
            <a:pPr marL="596900" indent="-514350" algn="just">
              <a:buNone/>
            </a:pPr>
            <a:r>
              <a:rPr smtClean="0"/>
              <a:t>			}},</a:t>
            </a:r>
          </a:p>
          <a:p>
            <a:pPr marL="596900" indent="-514350" algn="just">
              <a:buNone/>
            </a:pPr>
            <a:r>
              <a:rPr smtClean="0"/>
              <a:t>			{</a:t>
            </a:r>
          </a:p>
          <a:p>
            <a:pPr marL="596900" indent="-514350" algn="just">
              <a:buNone/>
            </a:pPr>
            <a:r>
              <a:rPr smtClean="0"/>
              <a:t>			</a:t>
            </a:r>
            <a:r>
              <a:rPr b="1" smtClean="0"/>
              <a:t>$project : </a:t>
            </a:r>
            <a:r>
              <a:rPr smtClean="0"/>
              <a:t>{</a:t>
            </a:r>
          </a:p>
          <a:p>
            <a:pPr marL="596900" indent="-514350" algn="just">
              <a:buNone/>
            </a:pPr>
            <a:r>
              <a:rPr smtClean="0"/>
              <a:t>			"name":1,"borough":1,"_id":0	</a:t>
            </a:r>
          </a:p>
          <a:p>
            <a:pPr marL="596900" indent="-514350" algn="just">
              <a:buNone/>
            </a:pPr>
            <a:r>
              <a:rPr smtClean="0"/>
              <a:t>			}}</a:t>
            </a:r>
          </a:p>
          <a:p>
            <a:pPr marL="596900" indent="-514350" algn="just">
              <a:buNone/>
            </a:pPr>
            <a:r>
              <a:rPr smtClean="0"/>
              <a:t>		);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29618" cy="557214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2"/>
            </a:pPr>
            <a:r>
              <a:rPr sz="2800" b="1" smtClean="0"/>
              <a:t>{ $sort:{} } </a:t>
            </a:r>
            <a:r>
              <a:rPr sz="2800" smtClean="0"/>
              <a:t>: Trier le résultat final sur les valeurs d'une clé choisi</a:t>
            </a:r>
          </a:p>
          <a:p>
            <a:pPr>
              <a:buNone/>
            </a:pPr>
            <a:endParaRPr smtClean="0"/>
          </a:p>
          <a:p>
            <a:pPr>
              <a:buNone/>
            </a:pPr>
            <a:r>
              <a:rPr smtClean="0"/>
              <a:t>db.getCollection</a:t>
            </a:r>
            <a:r>
              <a:rPr b="1" smtClean="0"/>
              <a:t>("Cinema").aggregate([</a:t>
            </a:r>
          </a:p>
          <a:p>
            <a:pPr>
              <a:buNone/>
            </a:pPr>
            <a:endParaRPr b="1" smtClean="0"/>
          </a:p>
          <a:p>
            <a:pPr>
              <a:buNone/>
            </a:pPr>
            <a:r>
              <a:rPr b="1" smtClean="0"/>
              <a:t>		{$group:{_id:"$nom"} },</a:t>
            </a:r>
          </a:p>
          <a:p>
            <a:pPr>
              <a:buNone/>
            </a:pPr>
            <a:r>
              <a:rPr b="1" smtClean="0"/>
              <a:t>		{$sort : {_id:-1}}</a:t>
            </a:r>
          </a:p>
          <a:p>
            <a:pPr>
              <a:buNone/>
            </a:pPr>
            <a:endParaRPr b="1" smtClean="0"/>
          </a:p>
          <a:p>
            <a:pPr>
              <a:buNone/>
            </a:pPr>
            <a:r>
              <a:rPr b="1" smtClean="0"/>
              <a:t>	])</a:t>
            </a:r>
          </a:p>
          <a:p>
            <a:pPr>
              <a:buNone/>
            </a:pPr>
            <a:endParaRPr b="1" smtClean="0"/>
          </a:p>
          <a:p>
            <a:pPr>
              <a:buNone/>
            </a:pPr>
            <a:r>
              <a:rPr smtClean="0"/>
              <a:t>Nous trions le resultat par nom de film par ordre croissant </a:t>
            </a:r>
            <a:r>
              <a:rPr smtClean="0">
                <a:solidFill>
                  <a:srgbClr val="FF0000"/>
                </a:solidFill>
              </a:rPr>
              <a:t>: 1 </a:t>
            </a:r>
            <a:r>
              <a:rPr smtClean="0"/>
              <a:t>et décroissant </a:t>
            </a:r>
            <a:r>
              <a:rPr smtClean="0">
                <a:solidFill>
                  <a:srgbClr val="FF0000"/>
                </a:solidFill>
              </a:rPr>
              <a:t>: -1</a:t>
            </a: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29618" cy="557214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sz="2800" b="1" smtClean="0"/>
              <a:t>{ $group:{} } </a:t>
            </a:r>
            <a:r>
              <a:rPr sz="2800" smtClean="0"/>
              <a:t>: Permet de grouper les documents par valeur, et appliquer des fonctions d'agrégat . </a:t>
            </a:r>
            <a:r>
              <a:rPr lang="fr-FR" sz="2800" dirty="0" smtClean="0"/>
              <a:t>L</a:t>
            </a:r>
            <a:r>
              <a:rPr sz="2800" smtClean="0"/>
              <a:t>a sortie est la nouvelle collection avec le résultat d'agrégation</a:t>
            </a:r>
          </a:p>
          <a:p>
            <a:pPr marL="596900" indent="-514350" algn="just">
              <a:buFont typeface="+mj-lt"/>
              <a:buAutoNum type="arabicPeriod" startAt="3"/>
            </a:pPr>
            <a:endParaRPr sz="2800" smtClean="0"/>
          </a:p>
          <a:p>
            <a:pPr marL="596900" indent="-514350" algn="just">
              <a:buNone/>
            </a:pPr>
            <a:r>
              <a:rPr smtClean="0"/>
              <a:t>	db.Cinema.aggregate= {</a:t>
            </a:r>
            <a:r>
              <a:rPr b="1" smtClean="0"/>
              <a:t>$group </a:t>
            </a:r>
            <a:r>
              <a:rPr smtClean="0"/>
              <a:t>: {</a:t>
            </a:r>
          </a:p>
          <a:p>
            <a:pPr marL="596900" indent="-514350" algn="just">
              <a:buNone/>
            </a:pPr>
            <a:r>
              <a:rPr smtClean="0"/>
              <a:t>				_id : "$annee" , </a:t>
            </a:r>
          </a:p>
          <a:p>
            <a:pPr marL="596900" indent="-514350" algn="just">
              <a:buNone/>
            </a:pPr>
            <a:r>
              <a:rPr smtClean="0"/>
              <a:t>				"total" : {$sum: 1 </a:t>
            </a:r>
          </a:p>
          <a:p>
            <a:pPr marL="596900" indent="-514350" algn="just">
              <a:buNone/>
            </a:pPr>
            <a:r>
              <a:rPr smtClean="0"/>
              <a:t>				}} ;</a:t>
            </a:r>
          </a:p>
          <a:p>
            <a:pPr marL="596900" indent="-514350" algn="just">
              <a:buNone/>
            </a:pPr>
            <a:r>
              <a:rPr lang="fr-FR" dirty="0" smtClean="0"/>
              <a:t>C</a:t>
            </a:r>
            <a:r>
              <a:rPr smtClean="0"/>
              <a:t>ette requête groupe les films par année et donne le nombre de films par année</a:t>
            </a:r>
            <a:endParaRPr smtClean="0">
              <a:solidFill>
                <a:srgbClr val="FF0000"/>
              </a:solidFill>
            </a:endParaRP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29618" cy="557214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sz="2800" b="1" smtClean="0"/>
              <a:t>{ $group:{} } </a:t>
            </a:r>
          </a:p>
          <a:p>
            <a:pPr marL="596900" indent="-514350" algn="just">
              <a:buNone/>
            </a:pPr>
            <a:endParaRPr sz="2800" smtClean="0"/>
          </a:p>
          <a:p>
            <a:r>
              <a:rPr sz="2800" smtClean="0"/>
              <a:t>db.getCollection</a:t>
            </a:r>
            <a:r>
              <a:rPr sz="2800" b="1" smtClean="0"/>
              <a:t>("Cinema").aggregate({</a:t>
            </a:r>
          </a:p>
          <a:p>
            <a:pPr>
              <a:buNone/>
            </a:pPr>
            <a:r>
              <a:rPr sz="2800" smtClean="0"/>
              <a:t>			$group </a:t>
            </a:r>
            <a:r>
              <a:rPr sz="2800" b="1" smtClean="0"/>
              <a:t>:{ </a:t>
            </a:r>
          </a:p>
          <a:p>
            <a:pPr>
              <a:buNone/>
            </a:pPr>
            <a:r>
              <a:rPr sz="2800" smtClean="0"/>
              <a:t>				_id </a:t>
            </a:r>
            <a:r>
              <a:rPr sz="2800" b="1" smtClean="0"/>
              <a:t>:"$realisateur.nom",</a:t>
            </a:r>
          </a:p>
          <a:p>
            <a:pPr>
              <a:buNone/>
            </a:pPr>
            <a:r>
              <a:rPr sz="2800" smtClean="0"/>
              <a:t>				total </a:t>
            </a:r>
            <a:r>
              <a:rPr sz="2800" b="1" smtClean="0"/>
              <a:t>: {$sum:1}</a:t>
            </a:r>
          </a:p>
          <a:p>
            <a:pPr>
              <a:buNone/>
            </a:pPr>
            <a:r>
              <a:rPr sz="2800" b="1" smtClean="0"/>
              <a:t>			}</a:t>
            </a:r>
          </a:p>
          <a:p>
            <a:pPr>
              <a:buNone/>
            </a:pPr>
            <a:r>
              <a:rPr sz="2800" b="1" smtClean="0"/>
              <a:t>		})</a:t>
            </a:r>
          </a:p>
          <a:p>
            <a:pPr>
              <a:buNone/>
            </a:pPr>
            <a:r>
              <a:rPr lang="fr-FR" dirty="0" smtClean="0"/>
              <a:t>C</a:t>
            </a:r>
            <a:r>
              <a:rPr smtClean="0"/>
              <a:t>ette requête groupe les films par nom de réalisateur et donne le nombre de films par réalisateur</a:t>
            </a:r>
            <a:endParaRPr smtClean="0">
              <a:solidFill>
                <a:srgbClr val="FF0000"/>
              </a:solidFill>
            </a:endParaRP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728" y="82512"/>
            <a:ext cx="7499350" cy="917596"/>
          </a:xfrm>
        </p:spPr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928670"/>
            <a:ext cx="8143900" cy="592933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r>
              <a:rPr sz="2800" b="1" smtClean="0"/>
              <a:t>{ $unwind:{} } </a:t>
            </a:r>
            <a:r>
              <a:rPr sz="2800" smtClean="0"/>
              <a:t>: Il prend une liste de valeur et produit pour chaque élément de la liste un nouveau document en sortie avec cet élément.</a:t>
            </a:r>
          </a:p>
          <a:p>
            <a:pPr>
              <a:buFont typeface="Wingdings" pitchFamily="2" charset="2"/>
              <a:buChar char="ü"/>
            </a:pPr>
            <a:r>
              <a:rPr sz="2600" smtClean="0"/>
              <a:t>db.getCollection</a:t>
            </a:r>
            <a:r>
              <a:rPr sz="2600" b="1" smtClean="0"/>
              <a:t>("Cinema").aggregate( [ </a:t>
            </a:r>
          </a:p>
          <a:p>
            <a:pPr>
              <a:buNone/>
            </a:pPr>
            <a:r>
              <a:rPr sz="2600" b="1" smtClean="0"/>
              <a:t>		{$unwind:"$acteurs"},</a:t>
            </a:r>
          </a:p>
          <a:p>
            <a:pPr>
              <a:buNone/>
            </a:pPr>
            <a:r>
              <a:rPr sz="2600" b="1" smtClean="0"/>
              <a:t>{$group:{_id :"$acteurs.nom", "count":{$sum:1 } } }</a:t>
            </a:r>
            <a:endParaRPr sz="2600" smtClean="0"/>
          </a:p>
          <a:p>
            <a:pPr>
              <a:buNone/>
            </a:pPr>
            <a:r>
              <a:rPr sz="2600" b="1" smtClean="0"/>
              <a:t>		] )</a:t>
            </a:r>
          </a:p>
          <a:p>
            <a:pPr>
              <a:buFont typeface="Wingdings" pitchFamily="2" charset="2"/>
              <a:buChar char="ü"/>
            </a:pPr>
            <a:r>
              <a:rPr sz="2800" smtClean="0"/>
              <a:t>db.getCollection</a:t>
            </a:r>
            <a:r>
              <a:rPr sz="2800" b="1" smtClean="0"/>
              <a:t>("Cinema").aggregate([</a:t>
            </a:r>
          </a:p>
          <a:p>
            <a:pPr>
              <a:buNone/>
            </a:pPr>
            <a:r>
              <a:rPr sz="2800" b="1" smtClean="0"/>
              <a:t>{$unwind:"$acteurs"},</a:t>
            </a:r>
          </a:p>
          <a:p>
            <a:pPr>
              <a:buNone/>
            </a:pPr>
            <a:r>
              <a:rPr sz="2800" b="1" smtClean="0"/>
              <a:t>{$project:{"acteurs.nom":1,"acteurs.prenom":1,_id:0 }}</a:t>
            </a:r>
          </a:p>
          <a:p>
            <a:pPr>
              <a:buNone/>
            </a:pPr>
            <a:r>
              <a:rPr sz="2800" smtClean="0"/>
              <a:t>  </a:t>
            </a:r>
            <a:r>
              <a:rPr sz="2800" b="1" smtClean="0"/>
              <a:t>])</a:t>
            </a:r>
            <a:endParaRPr sz="2800" b="1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smtClean="0">
                <a:solidFill>
                  <a:srgbClr val="FF0000"/>
                </a:solidFill>
              </a:rPr>
              <a:t>$unwind </a:t>
            </a:r>
            <a:r>
              <a:rPr sz="2800" smtClean="0"/>
              <a:t>se charge de récupérer la liste des acteurs</a:t>
            </a: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728" y="82512"/>
            <a:ext cx="7499350" cy="917596"/>
          </a:xfrm>
        </p:spPr>
        <p:txBody>
          <a:bodyPr/>
          <a:lstStyle/>
          <a:p>
            <a:r>
              <a:rPr smtClean="0"/>
              <a:t>MONGODB - AGREGATS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928670"/>
            <a:ext cx="7929618" cy="592933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r>
              <a:rPr sz="2800" b="1" smtClean="0"/>
              <a:t>{ $unwind:{} } </a:t>
            </a:r>
            <a:r>
              <a:rPr sz="2800" smtClean="0"/>
              <a:t>: Il prend une liste de valeur et produit pour chaque élément de la liste un nouveau document en sortie avec cet élément</a:t>
            </a:r>
          </a:p>
          <a:p>
            <a:pPr marL="596900" indent="-514350" algn="just">
              <a:buNone/>
            </a:pPr>
            <a:r>
              <a:rPr sz="2800" smtClean="0"/>
              <a:t>variableUnwind = {</a:t>
            </a:r>
            <a:r>
              <a:rPr sz="2800" b="1" smtClean="0"/>
              <a:t>$unwind </a:t>
            </a:r>
            <a:r>
              <a:rPr sz="2800" smtClean="0"/>
              <a:t>: {"grades"} ;</a:t>
            </a:r>
          </a:p>
          <a:p>
            <a:pPr marL="596900" indent="-514350" algn="just">
              <a:buNone/>
            </a:pPr>
            <a:endParaRPr sz="2800" smtClean="0"/>
          </a:p>
          <a:p>
            <a:pPr marL="596900" indent="-514350" algn="just">
              <a:buNone/>
            </a:pPr>
            <a:r>
              <a:rPr sz="2800" smtClean="0"/>
              <a:t>variableGroupe ={</a:t>
            </a:r>
            <a:r>
              <a:rPr sz="2800" b="1" smtClean="0"/>
              <a:t>$group</a:t>
            </a:r>
            <a:r>
              <a:rPr sz="2800" smtClean="0"/>
              <a:t>:{"_id" : "borough",</a:t>
            </a:r>
          </a:p>
          <a:p>
            <a:pPr marL="596900" indent="-514350" algn="just">
              <a:buNone/>
            </a:pPr>
            <a:r>
              <a:rPr sz="2800" smtClean="0"/>
              <a:t>		"moyenne" : {</a:t>
            </a:r>
            <a:r>
              <a:rPr sz="2800" b="1" smtClean="0"/>
              <a:t>$avg </a:t>
            </a:r>
            <a:r>
              <a:rPr sz="2800" smtClean="0"/>
              <a:t>: {"grades.score"} }</a:t>
            </a:r>
          </a:p>
          <a:p>
            <a:pPr marL="596900" indent="-514350" algn="just">
              <a:buNone/>
            </a:pPr>
            <a:endParaRPr sz="2800" smtClean="0"/>
          </a:p>
          <a:p>
            <a:pPr marL="596900" indent="-514350" algn="just">
              <a:buNone/>
            </a:pPr>
            <a:r>
              <a:rPr sz="2800" smtClean="0"/>
              <a:t>variableSort  = {$sort : {"moyenne": -1}}</a:t>
            </a:r>
          </a:p>
          <a:p>
            <a:pPr marL="596900" indent="-514350" algn="just">
              <a:buNone/>
            </a:pPr>
            <a:r>
              <a:rPr sz="2800" smtClean="0"/>
              <a:t>	</a:t>
            </a:r>
            <a:r>
              <a:rPr sz="2800" b="1" smtClean="0"/>
              <a:t>db.collection.aggregate( [		 </a:t>
            </a:r>
            <a:r>
              <a:rPr sz="2800" smtClean="0"/>
              <a:t>variableUnwind,variableGroup,variableSort</a:t>
            </a:r>
          </a:p>
          <a:p>
            <a:pPr marL="596900" indent="-514350" algn="just">
              <a:buNone/>
            </a:pPr>
            <a:r>
              <a:rPr sz="2800" smtClean="0"/>
              <a:t>						]);</a:t>
            </a:r>
          </a:p>
          <a:p>
            <a:pPr marL="596900" indent="-514350" algn="just">
              <a:buNone/>
            </a:pPr>
            <a:r>
              <a:rPr smtClean="0">
                <a:solidFill>
                  <a:srgbClr val="FF0000"/>
                </a:solidFill>
              </a:rPr>
              <a:t>$unwind </a:t>
            </a:r>
            <a:r>
              <a:rPr sz="2800" smtClean="0"/>
              <a:t>se charge de récupérer la liste de grades</a:t>
            </a:r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82512"/>
            <a:ext cx="8070854" cy="917596"/>
          </a:xfrm>
        </p:spPr>
        <p:txBody>
          <a:bodyPr>
            <a:normAutofit fontScale="90000"/>
          </a:bodyPr>
          <a:lstStyle/>
          <a:p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AGREGATS EN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928670"/>
            <a:ext cx="8143932" cy="592933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4"/>
            </a:pPr>
            <a:endParaRPr sz="2800" b="1" smtClean="0"/>
          </a:p>
          <a:p>
            <a:pPr marL="596900" indent="-514350" algn="just">
              <a:buFont typeface="+mj-lt"/>
              <a:buAutoNum type="arabicPeriod" startAt="4"/>
            </a:pPr>
            <a:endParaRPr sz="2800" b="1" smtClean="0"/>
          </a:p>
          <a:p>
            <a:pPr marL="596900" indent="-514350" algn="just">
              <a:buFont typeface="+mj-lt"/>
              <a:buAutoNum type="arabicPeriod"/>
            </a:pPr>
            <a:r>
              <a:rPr sz="2800" b="1" smtClean="0"/>
              <a:t>$match</a:t>
            </a:r>
            <a:endParaRPr sz="2400" b="1" smtClean="0"/>
          </a:p>
          <a:p>
            <a:pPr marL="871538" lvl="1" indent="-514350" algn="just">
              <a:buNone/>
            </a:pPr>
            <a:r>
              <a:rPr lang="en-US" sz="2400" dirty="0" err="1" smtClean="0"/>
              <a:t>DBObject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match</a:t>
            </a:r>
            <a:r>
              <a:rPr lang="en-US" sz="2400" dirty="0" smtClean="0"/>
              <a:t> = new </a:t>
            </a:r>
            <a:r>
              <a:rPr lang="en-US" sz="2400" dirty="0" err="1" smtClean="0"/>
              <a:t>BasicDBObject</a:t>
            </a:r>
            <a:r>
              <a:rPr lang="en-US" sz="2400" dirty="0" smtClean="0">
                <a:solidFill>
                  <a:srgbClr val="FF0000"/>
                </a:solidFill>
              </a:rPr>
              <a:t>("$match", </a:t>
            </a:r>
            <a:r>
              <a:rPr lang="en-US" sz="2400" dirty="0" smtClean="0"/>
              <a:t>new </a:t>
            </a:r>
            <a:r>
              <a:rPr lang="en-US" sz="2400" dirty="0" err="1" smtClean="0"/>
              <a:t>BasicDBObject</a:t>
            </a:r>
            <a:r>
              <a:rPr lang="en-US" sz="2400" dirty="0" smtClean="0"/>
              <a:t>("</a:t>
            </a:r>
            <a:r>
              <a:rPr lang="en-US" sz="2400" dirty="0" err="1" smtClean="0"/>
              <a:t>annee</a:t>
            </a:r>
            <a:r>
              <a:rPr lang="en-US" sz="2400" dirty="0" smtClean="0"/>
              <a:t>", "1982"));</a:t>
            </a:r>
            <a:endParaRPr lang="en-US" dirty="0" smtClean="0"/>
          </a:p>
          <a:p>
            <a:pPr marL="871538" lvl="1" indent="-514350" algn="just">
              <a:buNone/>
            </a:pPr>
            <a:endParaRPr sz="2800" smtClean="0"/>
          </a:p>
          <a:p>
            <a:pPr marL="596900" indent="-514350" algn="just">
              <a:buFont typeface="+mj-lt"/>
              <a:buAutoNum type="arabicPeriod"/>
            </a:pPr>
            <a:r>
              <a:rPr sz="2800" b="1" smtClean="0"/>
              <a:t>$projection</a:t>
            </a:r>
          </a:p>
          <a:p>
            <a:pPr marL="871538" lvl="1" indent="-514350" algn="just"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DBObject</a:t>
            </a:r>
            <a:r>
              <a:rPr lang="en-US" sz="2400" dirty="0" smtClean="0"/>
              <a:t>     fields = new </a:t>
            </a:r>
            <a:r>
              <a:rPr lang="en-US" sz="2400" dirty="0" err="1" smtClean="0"/>
              <a:t>BasicDBObject</a:t>
            </a:r>
            <a:r>
              <a:rPr lang="en-US" sz="2400" dirty="0" smtClean="0"/>
              <a:t>("nom", 1);</a:t>
            </a:r>
          </a:p>
          <a:p>
            <a:pPr marL="871538" lvl="1" indent="-514350" algn="just"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fields.put</a:t>
            </a:r>
            <a:r>
              <a:rPr lang="en-US" sz="2400" dirty="0" smtClean="0"/>
              <a:t>("_id", 0);</a:t>
            </a:r>
          </a:p>
          <a:p>
            <a:pPr marL="871538" lvl="1" indent="-514350" algn="just">
              <a:buNone/>
            </a:pPr>
            <a:r>
              <a:rPr lang="en-US" sz="2400" dirty="0" err="1" smtClean="0"/>
              <a:t>DBObject</a:t>
            </a:r>
            <a:r>
              <a:rPr lang="en-US" sz="2400" dirty="0" smtClean="0"/>
              <a:t> project = new </a:t>
            </a:r>
            <a:r>
              <a:rPr lang="en-US" sz="2400" dirty="0" err="1" smtClean="0"/>
              <a:t>BasicDBObject</a:t>
            </a:r>
            <a:r>
              <a:rPr lang="en-US" sz="2400" dirty="0" smtClean="0">
                <a:solidFill>
                  <a:srgbClr val="FF0000"/>
                </a:solidFill>
              </a:rPr>
              <a:t>("$project", </a:t>
            </a:r>
            <a:r>
              <a:rPr lang="en-US" sz="2400" dirty="0" smtClean="0"/>
              <a:t>fields);</a:t>
            </a:r>
            <a:endParaRPr sz="2800" smtClean="0"/>
          </a:p>
          <a:p>
            <a:pPr marL="596900" indent="-514350" algn="just">
              <a:buFont typeface="+mj-lt"/>
              <a:buAutoNum type="arabicPeriod"/>
            </a:pP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82512"/>
            <a:ext cx="8070854" cy="917596"/>
          </a:xfrm>
        </p:spPr>
        <p:txBody>
          <a:bodyPr>
            <a:normAutofit fontScale="90000"/>
          </a:bodyPr>
          <a:lstStyle/>
          <a:p>
            <a:r>
              <a:rPr smtClean="0"/>
              <a:t>MONGODB </a:t>
            </a:r>
            <a:r>
              <a:rPr lang="fr-FR" dirty="0" smtClean="0"/>
              <a:t>–</a:t>
            </a:r>
            <a:r>
              <a:rPr smtClean="0"/>
              <a:t> AGREGATS EN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928670"/>
            <a:ext cx="8143932" cy="5929330"/>
          </a:xfrm>
        </p:spPr>
        <p:txBody>
          <a:bodyPr/>
          <a:lstStyle/>
          <a:p>
            <a:pPr marL="596900" indent="-514350" algn="just">
              <a:buFont typeface="+mj-lt"/>
              <a:buAutoNum type="arabicPeriod" startAt="3"/>
            </a:pPr>
            <a:r>
              <a:rPr sz="2800" b="1" smtClean="0"/>
              <a:t>$group</a:t>
            </a:r>
            <a:endParaRPr sz="2400" b="1" smtClean="0"/>
          </a:p>
          <a:p>
            <a:pPr marL="871538" lvl="1" indent="-514350" algn="just"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DBObject</a:t>
            </a:r>
            <a:r>
              <a:rPr lang="en-US" sz="2400" dirty="0" smtClean="0"/>
              <a:t> </a:t>
            </a:r>
            <a:r>
              <a:rPr lang="en-US" sz="2400" dirty="0" err="1" smtClean="0"/>
              <a:t>groupFields</a:t>
            </a:r>
            <a:r>
              <a:rPr lang="en-US" sz="2400" dirty="0" smtClean="0"/>
              <a:t> = new </a:t>
            </a:r>
            <a:r>
              <a:rPr lang="en-US" sz="2400" dirty="0" err="1" smtClean="0"/>
              <a:t>BasicDBObject</a:t>
            </a:r>
            <a:r>
              <a:rPr lang="en-US" sz="2400" dirty="0" smtClean="0"/>
              <a:t>("_id", "$</a:t>
            </a:r>
            <a:r>
              <a:rPr lang="en-US" sz="2400" dirty="0" err="1" smtClean="0"/>
              <a:t>anne</a:t>
            </a:r>
            <a:r>
              <a:rPr lang="en-US" sz="2400" dirty="0" smtClean="0"/>
              <a:t>");</a:t>
            </a:r>
          </a:p>
          <a:p>
            <a:pPr marL="871538" lvl="1" indent="-514350" algn="just">
              <a:buNone/>
            </a:pPr>
            <a:endParaRPr lang="en-US" sz="2400" dirty="0" smtClean="0"/>
          </a:p>
          <a:p>
            <a:pPr marL="871538" lvl="1" indent="-514350" algn="just">
              <a:buNone/>
            </a:pPr>
            <a:r>
              <a:rPr lang="en-US" sz="2400" dirty="0" err="1" smtClean="0"/>
              <a:t>groupFields.put</a:t>
            </a:r>
            <a:r>
              <a:rPr lang="en-US" sz="2400" dirty="0" smtClean="0"/>
              <a:t>("</a:t>
            </a:r>
            <a:r>
              <a:rPr lang="en-US" sz="2400" dirty="0" err="1" smtClean="0"/>
              <a:t>somme</a:t>
            </a:r>
            <a:r>
              <a:rPr lang="en-US" sz="2400" dirty="0" smtClean="0"/>
              <a:t>", new </a:t>
            </a:r>
            <a:r>
              <a:rPr lang="en-US" sz="2400" dirty="0" err="1" smtClean="0"/>
              <a:t>BasicDBObject</a:t>
            </a:r>
            <a:r>
              <a:rPr lang="en-US" sz="2400" dirty="0" smtClean="0"/>
              <a:t>("</a:t>
            </a:r>
            <a:r>
              <a:rPr lang="en-US" sz="2400" dirty="0" smtClean="0">
                <a:solidFill>
                  <a:srgbClr val="FF0000"/>
                </a:solidFill>
              </a:rPr>
              <a:t>$sum</a:t>
            </a:r>
            <a:r>
              <a:rPr lang="en-US" sz="2400" dirty="0" smtClean="0"/>
              <a:t>", 1));</a:t>
            </a:r>
          </a:p>
          <a:p>
            <a:pPr marL="871538" lvl="1" indent="-514350" algn="just">
              <a:buNone/>
            </a:pPr>
            <a:endParaRPr lang="en-US" sz="2400" dirty="0" smtClean="0"/>
          </a:p>
          <a:p>
            <a:pPr marL="871538" lvl="1" indent="-514350" algn="just">
              <a:buNone/>
            </a:pPr>
            <a:r>
              <a:rPr lang="en-US" sz="2400" dirty="0" err="1" smtClean="0"/>
              <a:t>DBObject</a:t>
            </a:r>
            <a:r>
              <a:rPr lang="en-US" sz="2400" dirty="0" smtClean="0"/>
              <a:t> group = new </a:t>
            </a:r>
            <a:r>
              <a:rPr lang="en-US" sz="2400" dirty="0" err="1" smtClean="0"/>
              <a:t>BasicDBObject</a:t>
            </a:r>
            <a:r>
              <a:rPr lang="en-US" sz="2400" dirty="0" smtClean="0"/>
              <a:t>("</a:t>
            </a:r>
            <a:r>
              <a:rPr lang="en-US" sz="2400" dirty="0" smtClean="0">
                <a:solidFill>
                  <a:srgbClr val="FF0000"/>
                </a:solidFill>
              </a:rPr>
              <a:t>$group</a:t>
            </a:r>
            <a:r>
              <a:rPr lang="en-US" sz="2400" dirty="0" smtClean="0"/>
              <a:t>", </a:t>
            </a:r>
            <a:r>
              <a:rPr lang="en-US" sz="2400" dirty="0" err="1" smtClean="0"/>
              <a:t>groupFields</a:t>
            </a:r>
            <a:r>
              <a:rPr lang="en-US" sz="2400" dirty="0" smtClean="0"/>
              <a:t>);</a:t>
            </a:r>
          </a:p>
          <a:p>
            <a:pPr marL="871538" lvl="1" indent="-514350" algn="just">
              <a:buNone/>
            </a:pPr>
            <a:endParaRPr lang="en-US" sz="2400" dirty="0" smtClean="0"/>
          </a:p>
          <a:p>
            <a:pPr marL="871538" lvl="1" indent="-514350" algn="just">
              <a:buNone/>
            </a:pPr>
            <a:r>
              <a:rPr lang="en-US" sz="2400" dirty="0" err="1" smtClean="0"/>
              <a:t>AggregationOutput</a:t>
            </a:r>
            <a:r>
              <a:rPr lang="en-US" sz="2400" dirty="0" smtClean="0"/>
              <a:t> output = </a:t>
            </a:r>
            <a:r>
              <a:rPr lang="en-US" sz="2400" dirty="0" err="1" smtClean="0"/>
              <a:t>table</a:t>
            </a:r>
            <a:r>
              <a:rPr lang="en-US" sz="2400" dirty="0" err="1" smtClean="0">
                <a:solidFill>
                  <a:srgbClr val="FF0000"/>
                </a:solidFill>
              </a:rPr>
              <a:t>.aggregate</a:t>
            </a:r>
            <a:r>
              <a:rPr lang="en-US" sz="2400" dirty="0" smtClean="0"/>
              <a:t>(match, project, group);</a:t>
            </a:r>
          </a:p>
          <a:p>
            <a:pPr marL="871538" lvl="1" indent="-514350" algn="just">
              <a:buNone/>
            </a:pPr>
            <a:endParaRPr lang="en-US" sz="2400" dirty="0" smtClean="0"/>
          </a:p>
          <a:p>
            <a:pPr marL="871538" lvl="1" indent="-514350" algn="just">
              <a:buNone/>
            </a:pPr>
            <a:r>
              <a:rPr lang="en-US" sz="2400" dirty="0" smtClean="0"/>
              <a:t> </a:t>
            </a:r>
            <a:r>
              <a:rPr lang="en-US" sz="2400" dirty="0" err="1" smtClean="0"/>
              <a:t>System.out.println</a:t>
            </a:r>
            <a:r>
              <a:rPr lang="en-US" sz="2400" dirty="0" smtClean="0"/>
              <a:t>(</a:t>
            </a:r>
            <a:r>
              <a:rPr lang="en-US" sz="2400" dirty="0" err="1" smtClean="0"/>
              <a:t>output.getCommandResult</a:t>
            </a:r>
            <a:r>
              <a:rPr lang="en-US" sz="2400" dirty="0" smtClean="0"/>
              <a:t>());</a:t>
            </a:r>
            <a:endParaRPr sz="2800" smtClean="0"/>
          </a:p>
          <a:p>
            <a:pPr marL="596900" indent="-514350" algn="just"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( 1 / 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85860"/>
            <a:ext cx="7862912" cy="4962540"/>
          </a:xfrm>
        </p:spPr>
        <p:txBody>
          <a:bodyPr/>
          <a:lstStyle/>
          <a:p>
            <a:pPr algn="just"/>
            <a:endParaRPr sz="2800" smtClean="0"/>
          </a:p>
          <a:p>
            <a:pPr algn="just"/>
            <a:endParaRPr sz="2800" smtClean="0"/>
          </a:p>
          <a:p>
            <a:pPr algn="just"/>
            <a:r>
              <a:rPr sz="2800" smtClean="0"/>
              <a:t>Comme toutes les bases NoSQL elles se basent sur le principe de stockage d’une valeur associée à une clé unique.  </a:t>
            </a:r>
          </a:p>
          <a:p>
            <a:pPr algn="just"/>
            <a:endParaRPr sz="2800" smtClean="0"/>
          </a:p>
          <a:p>
            <a:pPr algn="just"/>
            <a:r>
              <a:rPr sz="2800" smtClean="0"/>
              <a:t>Mais, contrairement aux autres bases NoSQL, la valeur associée à une clé peut être une simple chaine de caractère comme un document, ou encore un objet beaucoup plus complexe pouvant contenir une multitude d’information.</a:t>
            </a:r>
          </a:p>
          <a:p>
            <a:endParaRPr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6.	MongoDB : gestion des utilisateurs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(1/3)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800600"/>
          </a:xfrm>
        </p:spPr>
        <p:txBody>
          <a:bodyPr/>
          <a:lstStyle/>
          <a:p>
            <a:r>
              <a:rPr smtClean="0"/>
              <a:t>Création d'un utilisateur avec les Droits Admin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U</a:t>
            </a:r>
            <a:r>
              <a:rPr smtClean="0"/>
              <a:t>se admin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db.createUser(</a:t>
            </a:r>
          </a:p>
          <a:p>
            <a:pPr marL="871538" lvl="1" indent="-514350">
              <a:buNone/>
            </a:pPr>
            <a:r>
              <a:rPr smtClean="0"/>
              <a:t>	{</a:t>
            </a:r>
          </a:p>
          <a:p>
            <a:pPr marL="871538" lvl="1" indent="-514350">
              <a:buNone/>
            </a:pPr>
            <a:r>
              <a:rPr smtClean="0"/>
              <a:t>			user:"Francis",</a:t>
            </a:r>
          </a:p>
          <a:p>
            <a:pPr marL="871538" lvl="1" indent="-514350">
              <a:buNone/>
            </a:pPr>
            <a:r>
              <a:rPr smtClean="0"/>
              <a:t>			pwd:"Test1234"</a:t>
            </a:r>
          </a:p>
          <a:p>
            <a:pPr marL="871538" lvl="1" indent="-514350">
              <a:buNone/>
            </a:pPr>
            <a:r>
              <a:rPr smtClean="0"/>
              <a:t>			roles:[{role:"root",db:"admin"}]</a:t>
            </a:r>
          </a:p>
          <a:p>
            <a:pPr marL="871538" lvl="1" indent="-514350">
              <a:buNone/>
            </a:pPr>
            <a:r>
              <a:rPr smtClean="0"/>
              <a:t>	}</a:t>
            </a:r>
          </a:p>
          <a:p>
            <a:pPr marL="871538" lvl="1" indent="-514350">
              <a:buNone/>
            </a:pPr>
            <a:r>
              <a:rPr smtClean="0"/>
              <a:t>)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exit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(2/3)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981596"/>
          </a:xfrm>
        </p:spPr>
        <p:txBody>
          <a:bodyPr/>
          <a:lstStyle/>
          <a:p>
            <a:r>
              <a:rPr smtClean="0"/>
              <a:t>Création d'un utilisateur pour une autre BD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U</a:t>
            </a:r>
            <a:r>
              <a:rPr smtClean="0"/>
              <a:t>se Cinema</a:t>
            </a:r>
          </a:p>
          <a:p>
            <a:pPr marL="596900" indent="-514350">
              <a:buFont typeface="+mj-lt"/>
              <a:buAutoNum type="arabicPeriod"/>
            </a:pPr>
            <a:r>
              <a:rPr b="1" smtClean="0"/>
              <a:t>db.createUser</a:t>
            </a:r>
            <a:r>
              <a:rPr smtClean="0"/>
              <a:t>(</a:t>
            </a:r>
          </a:p>
          <a:p>
            <a:pPr marL="871538" lvl="1" indent="-514350">
              <a:buNone/>
            </a:pPr>
            <a:r>
              <a:rPr smtClean="0"/>
              <a:t>	{</a:t>
            </a:r>
          </a:p>
          <a:p>
            <a:pPr marL="871538" lvl="1" indent="-514350">
              <a:buNone/>
            </a:pPr>
            <a:r>
              <a:rPr smtClean="0"/>
              <a:t>			user:"Francis",</a:t>
            </a:r>
          </a:p>
          <a:p>
            <a:pPr marL="871538" lvl="1" indent="-514350">
              <a:buNone/>
            </a:pPr>
            <a:r>
              <a:rPr smtClean="0"/>
              <a:t>			pwd:"Test1234"</a:t>
            </a:r>
          </a:p>
          <a:p>
            <a:pPr marL="871538" lvl="1" indent="-514350">
              <a:buNone/>
            </a:pPr>
            <a:r>
              <a:rPr smtClean="0"/>
              <a:t>			roles:[{role:"ReadWrite",db:"Cinema"}</a:t>
            </a:r>
          </a:p>
          <a:p>
            <a:pPr marL="871538" lvl="1" indent="-514350">
              <a:buNone/>
            </a:pPr>
            <a:r>
              <a:rPr smtClean="0"/>
              <a:t>				</a:t>
            </a:r>
          </a:p>
          <a:p>
            <a:pPr marL="871538" lvl="1" indent="-514350">
              <a:buNone/>
            </a:pPr>
            <a:r>
              <a:rPr smtClean="0"/>
              <a:t>				]</a:t>
            </a:r>
          </a:p>
          <a:p>
            <a:pPr marL="871538" lvl="1" indent="-514350">
              <a:buNone/>
            </a:pPr>
            <a:r>
              <a:rPr smtClean="0"/>
              <a:t>	})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exit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(2/3)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981596"/>
          </a:xfrm>
        </p:spPr>
        <p:txBody>
          <a:bodyPr/>
          <a:lstStyle/>
          <a:p>
            <a:r>
              <a:rPr smtClean="0"/>
              <a:t>Création d'un utilisateur pour une autre BD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U</a:t>
            </a:r>
            <a:r>
              <a:rPr smtClean="0"/>
              <a:t>se Cinema</a:t>
            </a:r>
          </a:p>
          <a:p>
            <a:pPr marL="596900" indent="-514350">
              <a:buFont typeface="+mj-lt"/>
              <a:buAutoNum type="arabicPeriod"/>
            </a:pPr>
            <a:r>
              <a:rPr b="1" smtClean="0"/>
              <a:t>db.createUser</a:t>
            </a:r>
            <a:r>
              <a:rPr smtClean="0"/>
              <a:t>(</a:t>
            </a:r>
          </a:p>
          <a:p>
            <a:pPr marL="871538" lvl="1" indent="-514350">
              <a:buNone/>
            </a:pPr>
            <a:r>
              <a:rPr smtClean="0"/>
              <a:t>	{</a:t>
            </a:r>
          </a:p>
          <a:p>
            <a:pPr marL="871538" lvl="1" indent="-514350">
              <a:buNone/>
            </a:pPr>
            <a:r>
              <a:rPr smtClean="0"/>
              <a:t>		user:"Francis",</a:t>
            </a:r>
          </a:p>
          <a:p>
            <a:pPr marL="871538" lvl="1" indent="-514350">
              <a:buNone/>
            </a:pPr>
            <a:r>
              <a:rPr smtClean="0"/>
              <a:t>		pwd:"Test1234"</a:t>
            </a:r>
          </a:p>
          <a:p>
            <a:pPr marL="871538" lvl="1" indent="-514350">
              <a:buNone/>
            </a:pPr>
            <a:r>
              <a:rPr smtClean="0"/>
              <a:t>		roles:[{role:"ReadWrite",db:"Cinema"},</a:t>
            </a:r>
          </a:p>
          <a:p>
            <a:pPr marL="871538" lvl="1" indent="-514350">
              <a:buNone/>
            </a:pPr>
            <a:r>
              <a:rPr smtClean="0"/>
              <a:t>			{role:"Read",db:"Users"}</a:t>
            </a:r>
          </a:p>
          <a:p>
            <a:pPr marL="871538" lvl="1" indent="-514350">
              <a:buNone/>
            </a:pPr>
            <a:r>
              <a:rPr smtClean="0"/>
              <a:t>			]</a:t>
            </a:r>
          </a:p>
          <a:p>
            <a:pPr marL="871538" lvl="1" indent="-514350">
              <a:buNone/>
            </a:pPr>
            <a:r>
              <a:rPr smtClean="0"/>
              <a:t>	})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exit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(2/3)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981596"/>
          </a:xfrm>
        </p:spPr>
        <p:txBody>
          <a:bodyPr/>
          <a:lstStyle/>
          <a:p>
            <a:r>
              <a:rPr smtClean="0"/>
              <a:t>Création d'un utilisateur pour une autre BD</a:t>
            </a:r>
          </a:p>
          <a:p>
            <a:r>
              <a:rPr lang="fr-FR" dirty="0" smtClean="0"/>
              <a:t>P</a:t>
            </a:r>
            <a:r>
              <a:rPr smtClean="0"/>
              <a:t>our vérifier que la création de votre utilisateur a réussi, exécuter la commande suivante: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db.auth</a:t>
            </a:r>
            <a:r>
              <a:rPr smtClean="0"/>
              <a:t>("Francis","Test1234");</a:t>
            </a:r>
          </a:p>
          <a:p>
            <a:endParaRPr smtClean="0"/>
          </a:p>
          <a:p>
            <a:pPr lvl="1"/>
            <a:r>
              <a:rPr lang="fr-FR" dirty="0" smtClean="0"/>
              <a:t>R</a:t>
            </a:r>
            <a:r>
              <a:rPr smtClean="0"/>
              <a:t>ésultat = 1, ce que la création a réussi</a:t>
            </a:r>
          </a:p>
          <a:p>
            <a:endParaRPr smtClean="0"/>
          </a:p>
          <a:p>
            <a:r>
              <a:rPr smtClean="0"/>
              <a:t>Afficher la liste des différents utilisateurs</a:t>
            </a:r>
          </a:p>
          <a:p>
            <a:pPr>
              <a:buNone/>
            </a:pPr>
            <a:r>
              <a:rPr smtClean="0"/>
              <a:t>&gt; </a:t>
            </a:r>
            <a:r>
              <a:rPr b="1" smtClean="0"/>
              <a:t>db.getUsers();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(3/3)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4981596"/>
          </a:xfrm>
        </p:spPr>
        <p:txBody>
          <a:bodyPr/>
          <a:lstStyle/>
          <a:p>
            <a:endParaRPr b="1" smtClean="0"/>
          </a:p>
          <a:p>
            <a:pPr marL="596900" indent="-514350" algn="just">
              <a:buNone/>
            </a:pPr>
            <a:r>
              <a:rPr smtClean="0"/>
              <a:t>Une fois vos utilisateurs créés, il faut que</a:t>
            </a:r>
          </a:p>
          <a:p>
            <a:pPr marL="596900" indent="-514350" algn="just">
              <a:buNone/>
            </a:pPr>
            <a:r>
              <a:rPr smtClean="0"/>
              <a:t>vous configuriez mongo pour qu’il demande</a:t>
            </a:r>
          </a:p>
          <a:p>
            <a:pPr marL="596900" indent="-514350" algn="just">
              <a:buNone/>
            </a:pPr>
            <a:r>
              <a:rPr smtClean="0"/>
              <a:t>les accès. Pour cela, dans le fichier de config </a:t>
            </a:r>
          </a:p>
          <a:p>
            <a:pPr marL="596900" indent="-514350" algn="just">
              <a:buNone/>
            </a:pPr>
            <a:r>
              <a:rPr smtClean="0"/>
              <a:t>situé dans /etc/mongod.conf – il faut ajouter le</a:t>
            </a:r>
          </a:p>
          <a:p>
            <a:pPr marL="596900" indent="-514350" algn="just">
              <a:buNone/>
            </a:pPr>
            <a:r>
              <a:rPr smtClean="0"/>
              <a:t>paramètre de sécurité correspondant :</a:t>
            </a:r>
          </a:p>
          <a:p>
            <a:pPr marL="596900" indent="-514350" algn="just">
              <a:buNone/>
            </a:pPr>
            <a:endParaRPr smtClean="0"/>
          </a:p>
          <a:p>
            <a:pPr marL="596900" indent="-514350" algn="just">
              <a:buNone/>
            </a:pPr>
            <a:r>
              <a:rPr smtClean="0"/>
              <a:t>security: </a:t>
            </a:r>
          </a:p>
          <a:p>
            <a:pPr marL="596900" indent="-514350" algn="just">
              <a:buNone/>
            </a:pPr>
            <a:r>
              <a:rPr smtClean="0"/>
              <a:t>	authorization: enabled</a:t>
            </a:r>
          </a:p>
          <a:p>
            <a:pPr marL="596900" indent="-514350" algn="just">
              <a:buNone/>
            </a:pPr>
            <a:r>
              <a:rPr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	Gestion des Utilisateurs (3/3)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447800"/>
            <a:ext cx="7791474" cy="4981596"/>
          </a:xfrm>
        </p:spPr>
        <p:txBody>
          <a:bodyPr/>
          <a:lstStyle/>
          <a:p>
            <a:endParaRPr b="1" smtClean="0"/>
          </a:p>
          <a:p>
            <a:endParaRPr b="1" smtClean="0"/>
          </a:p>
          <a:p>
            <a:r>
              <a:rPr b="1" smtClean="0"/>
              <a:t>Suppression d'un utilisateur</a:t>
            </a:r>
          </a:p>
          <a:p>
            <a:endParaRPr b="1" smtClean="0"/>
          </a:p>
          <a:p>
            <a:pPr marL="596900" indent="-514350">
              <a:buFont typeface="+mj-lt"/>
              <a:buAutoNum type="arabicPeriod"/>
            </a:pPr>
            <a:r>
              <a:rPr lang="fr-FR" b="1" dirty="0" smtClean="0"/>
              <a:t>U</a:t>
            </a:r>
            <a:r>
              <a:rPr b="1" smtClean="0"/>
              <a:t>se </a:t>
            </a:r>
            <a:r>
              <a:rPr smtClean="0"/>
              <a:t>Cinema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&gt; </a:t>
            </a:r>
            <a:r>
              <a:rPr b="1" smtClean="0"/>
              <a:t>db.dropUser</a:t>
            </a:r>
            <a:r>
              <a:rPr smtClean="0"/>
              <a:t>("Francis");</a:t>
            </a:r>
          </a:p>
          <a:p>
            <a:pPr marL="596900" indent="-514350" algn="just">
              <a:buNone/>
            </a:pPr>
            <a:r>
              <a:rPr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7.	MongoDB : Données géographiques, Les GridFS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r>
              <a:rPr smtClean="0"/>
              <a:t>Utilitaire GridFS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071546"/>
            <a:ext cx="7791474" cy="5786454"/>
          </a:xfrm>
        </p:spPr>
        <p:txBody>
          <a:bodyPr/>
          <a:lstStyle/>
          <a:p>
            <a:r>
              <a:rPr smtClean="0"/>
              <a:t>GridFS c'est quoi?</a:t>
            </a:r>
          </a:p>
          <a:p>
            <a:pPr lvl="1"/>
            <a:r>
              <a:rPr smtClean="0"/>
              <a:t>Utilitaire de stockage et de lecture de fichier dans la base de données</a:t>
            </a:r>
          </a:p>
          <a:p>
            <a:pPr lvl="1"/>
            <a:r>
              <a:rPr smtClean="0"/>
              <a:t>Permet de stocker des document dont la taille dépasse les 16MB (BSON)</a:t>
            </a:r>
          </a:p>
          <a:p>
            <a:pPr lvl="2"/>
            <a:r>
              <a:rPr smtClean="0"/>
              <a:t>Utilise deux collections</a:t>
            </a:r>
          </a:p>
          <a:p>
            <a:pPr lvl="2"/>
            <a:r>
              <a:rPr smtClean="0"/>
              <a:t>-Files pour les métadonnées du fichier</a:t>
            </a:r>
          </a:p>
          <a:p>
            <a:pPr lvl="2"/>
            <a:r>
              <a:rPr smtClean="0"/>
              <a:t>-chunks pour le contenu du fichier</a:t>
            </a:r>
          </a:p>
          <a:p>
            <a:pPr lvl="2"/>
            <a:r>
              <a:rPr smtClean="0"/>
              <a:t>* Note : si le fichier est volumineux, il sera automatiquement scindé en sous-partie et chacune sera sauvée comme document dans la collection 'chunks' représentant le contenu du fichier</a:t>
            </a:r>
          </a:p>
          <a:p>
            <a:pPr lvl="2"/>
            <a:r>
              <a:rPr smtClean="0"/>
              <a:t>Utilise le programme mongofiles</a:t>
            </a:r>
          </a:p>
          <a:p>
            <a:pPr lvl="2"/>
            <a:r>
              <a:rPr dirty="0" smtClean="0"/>
              <a:t>m</a:t>
            </a:r>
            <a:r>
              <a:rPr smtClean="0"/>
              <a:t>ongofiles &lt;option&gt; &lt;commands&gt; &lt;filename&gt;</a:t>
            </a:r>
            <a:endParaRPr lang="fr-FR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r>
              <a:rPr smtClean="0"/>
              <a:t>Utilitaire GridFS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1071546"/>
            <a:ext cx="7791474" cy="5786454"/>
          </a:xfrm>
        </p:spPr>
        <p:txBody>
          <a:bodyPr/>
          <a:lstStyle/>
          <a:p>
            <a:r>
              <a:rPr smtClean="0"/>
              <a:t>Caractéristiques de GridFS</a:t>
            </a:r>
          </a:p>
          <a:p>
            <a:pPr lvl="1"/>
            <a:r>
              <a:rPr smtClean="0"/>
              <a:t>Dans la collection &lt;&lt;files&gt;&gt;</a:t>
            </a:r>
          </a:p>
          <a:p>
            <a:pPr lvl="2"/>
            <a:r>
              <a:rPr lang="fr-FR" dirty="0" smtClean="0"/>
              <a:t>C</a:t>
            </a:r>
            <a:r>
              <a:rPr smtClean="0"/>
              <a:t>haque document est caractérisé par</a:t>
            </a:r>
          </a:p>
          <a:p>
            <a:pPr lvl="2"/>
            <a:r>
              <a:rPr smtClean="0"/>
              <a:t>-Un nom</a:t>
            </a:r>
          </a:p>
          <a:p>
            <a:pPr lvl="2"/>
            <a:r>
              <a:rPr smtClean="0"/>
              <a:t>-Une date d'envoie</a:t>
            </a:r>
          </a:p>
          <a:p>
            <a:pPr lvl="2"/>
            <a:r>
              <a:rPr smtClean="0"/>
              <a:t>Hash md5</a:t>
            </a:r>
          </a:p>
          <a:p>
            <a:pPr lvl="2"/>
            <a:r>
              <a:rPr smtClean="0"/>
              <a:t>-Un champ _id</a:t>
            </a:r>
          </a:p>
          <a:p>
            <a:pPr lvl="1"/>
            <a:r>
              <a:rPr smtClean="0"/>
              <a:t>Dans la collection &lt;&lt;chunks&gt;&gt;</a:t>
            </a:r>
          </a:p>
          <a:p>
            <a:pPr lvl="2"/>
            <a:r>
              <a:rPr smtClean="0"/>
              <a:t>Chaque document contient</a:t>
            </a:r>
          </a:p>
          <a:p>
            <a:pPr lvl="2"/>
            <a:r>
              <a:rPr smtClean="0"/>
              <a:t>-les données binaires</a:t>
            </a:r>
          </a:p>
          <a:p>
            <a:pPr lvl="2"/>
            <a:r>
              <a:rPr smtClean="0"/>
              <a:t>-un champs _id (correspondand au champ _id de la collection files</a:t>
            </a:r>
          </a:p>
          <a:p>
            <a:pPr lvl="2"/>
            <a:r>
              <a:rPr smtClean="0"/>
              <a:t>-La position du document dans le fichier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7862912" cy="1143000"/>
          </a:xfrm>
        </p:spPr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( 2 / 7) 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L</a:t>
            </a:r>
            <a:r>
              <a:rPr sz="2800" smtClean="0"/>
              <a:t>e but de la famille clé-valeur est l'efficacité et la simplicité</a:t>
            </a:r>
          </a:p>
          <a:p>
            <a:r>
              <a:rPr sz="2800" smtClean="0"/>
              <a:t>Un système clé-valeur agit comme une énorme table de hachage distribuée sur le réseau.</a:t>
            </a:r>
          </a:p>
          <a:p>
            <a:r>
              <a:rPr lang="fr-FR" sz="2800" dirty="0" smtClean="0"/>
              <a:t>T</a:t>
            </a:r>
            <a:r>
              <a:rPr sz="2800" smtClean="0"/>
              <a:t>out repose sur le couple clé/valeur</a:t>
            </a:r>
          </a:p>
          <a:p>
            <a:r>
              <a:rPr lang="fr-FR" sz="2800" dirty="0" smtClean="0"/>
              <a:t>L</a:t>
            </a:r>
            <a:r>
              <a:rPr sz="2800" smtClean="0"/>
              <a:t>a</a:t>
            </a:r>
            <a:r>
              <a:rPr sz="2800" b="1" smtClean="0"/>
              <a:t> clé </a:t>
            </a:r>
            <a:r>
              <a:rPr sz="2800" smtClean="0"/>
              <a:t>identifie la colonne de manière unique et permet de la gérer</a:t>
            </a:r>
          </a:p>
          <a:p>
            <a:r>
              <a:rPr lang="fr-FR" sz="2800" dirty="0" smtClean="0"/>
              <a:t>L</a:t>
            </a:r>
            <a:r>
              <a:rPr sz="2800" smtClean="0"/>
              <a:t>a </a:t>
            </a:r>
            <a:r>
              <a:rPr sz="2800" b="1" smtClean="0"/>
              <a:t>valeur</a:t>
            </a:r>
            <a:r>
              <a:rPr sz="2800" smtClean="0"/>
              <a:t> contient n'importe quel type de données.</a:t>
            </a:r>
          </a:p>
          <a:p>
            <a:r>
              <a:rPr lang="fr-FR" sz="2800" dirty="0" smtClean="0"/>
              <a:t>I</a:t>
            </a:r>
            <a:r>
              <a:rPr sz="2800" smtClean="0"/>
              <a:t>l n y a pas de schéma, ni de structure pour le stockage de données.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r>
              <a:rPr smtClean="0"/>
              <a:t>Utilitaire GridFS : 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786454"/>
          </a:xfrm>
        </p:spPr>
        <p:txBody>
          <a:bodyPr/>
          <a:lstStyle/>
          <a:p>
            <a:r>
              <a:rPr smtClean="0"/>
              <a:t>Utilisation de 3 fichier pdf avec des tailles dépassant les 16MO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C</a:t>
            </a:r>
            <a:r>
              <a:rPr smtClean="0"/>
              <a:t>réation d'une base qui va stocker ces 3 fichiers</a:t>
            </a:r>
          </a:p>
          <a:p>
            <a:pPr marL="596900" indent="-514350">
              <a:buFont typeface="+mj-lt"/>
              <a:buAutoNum type="arabicPeriod"/>
            </a:pPr>
            <a:r>
              <a:rPr dirty="0" smtClean="0"/>
              <a:t>m</a:t>
            </a:r>
            <a:r>
              <a:rPr smtClean="0"/>
              <a:t>ongofiles </a:t>
            </a:r>
            <a:r>
              <a:rPr lang="fr-FR" dirty="0" smtClean="0"/>
              <a:t>–-</a:t>
            </a:r>
            <a:r>
              <a:rPr smtClean="0"/>
              <a:t>help</a:t>
            </a:r>
          </a:p>
          <a:p>
            <a:pPr marL="596900" indent="-514350">
              <a:buFont typeface="+mj-lt"/>
              <a:buAutoNum type="arabicPeriod"/>
            </a:pPr>
            <a:r>
              <a:rPr dirty="0" smtClean="0"/>
              <a:t>m</a:t>
            </a:r>
            <a:r>
              <a:rPr smtClean="0"/>
              <a:t>ongofiles </a:t>
            </a:r>
            <a:r>
              <a:rPr lang="fr-FR" dirty="0" smtClean="0"/>
              <a:t>–-</a:t>
            </a:r>
            <a:r>
              <a:rPr smtClean="0"/>
              <a:t>db ged put c:\source\fichier1.pdf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U</a:t>
            </a:r>
            <a:r>
              <a:rPr smtClean="0"/>
              <a:t>se ged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S</a:t>
            </a:r>
            <a:r>
              <a:rPr smtClean="0"/>
              <a:t>how collections;</a:t>
            </a:r>
          </a:p>
          <a:p>
            <a:pPr marL="596900" indent="-514350">
              <a:buFont typeface="+mj-lt"/>
              <a:buAutoNum type="arabicPeriod"/>
            </a:pPr>
            <a:r>
              <a:rPr dirty="0" smtClean="0"/>
              <a:t>d</a:t>
            </a:r>
            <a:r>
              <a:rPr smtClean="0"/>
              <a:t>b.fs.files.find().pretty();</a:t>
            </a:r>
          </a:p>
          <a:p>
            <a:pPr marL="596900" indent="-514350">
              <a:buFont typeface="+mj-lt"/>
              <a:buAutoNum type="arabicPeriod"/>
            </a:pPr>
            <a:r>
              <a:rPr lang="fr-FR" dirty="0" smtClean="0"/>
              <a:t>D</a:t>
            </a:r>
            <a:r>
              <a:rPr smtClean="0"/>
              <a:t>b.fs.chunks.find().count();  pour compter le nombre de chunks (fichier de 254k) que mongo a créer pour stocker le fichier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r>
              <a:rPr smtClean="0"/>
              <a:t>Utilitaire GridFS : 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071546"/>
            <a:ext cx="8077226" cy="5786454"/>
          </a:xfrm>
        </p:spPr>
        <p:txBody>
          <a:bodyPr/>
          <a:lstStyle/>
          <a:p>
            <a:r>
              <a:rPr smtClean="0"/>
              <a:t>Vérification</a:t>
            </a:r>
          </a:p>
          <a:p>
            <a:r>
              <a:rPr smtClean="0"/>
              <a:t>db.fs.chunks.find().pretty(); </a:t>
            </a:r>
          </a:p>
          <a:p>
            <a:pPr lvl="1"/>
            <a:r>
              <a:rPr smtClean="0"/>
              <a:t>nous affiche les données qui sont stockées au format binaire.</a:t>
            </a:r>
          </a:p>
          <a:p>
            <a:r>
              <a:rPr lang="fr-FR" dirty="0" smtClean="0"/>
              <a:t>L</a:t>
            </a:r>
            <a:r>
              <a:rPr smtClean="0"/>
              <a:t>ister les données de la base en utilisant mongofiles</a:t>
            </a:r>
          </a:p>
          <a:p>
            <a:pPr lvl="1"/>
            <a:r>
              <a:rPr dirty="0" smtClean="0"/>
              <a:t>m</a:t>
            </a:r>
            <a:r>
              <a:rPr smtClean="0"/>
              <a:t>ongofiles </a:t>
            </a:r>
            <a:r>
              <a:rPr lang="fr-FR" dirty="0" smtClean="0"/>
              <a:t>–</a:t>
            </a:r>
            <a:r>
              <a:rPr smtClean="0"/>
              <a:t>db ged list</a:t>
            </a:r>
          </a:p>
          <a:p>
            <a:pPr lvl="1"/>
            <a:endParaRPr smtClean="0"/>
          </a:p>
          <a:p>
            <a:r>
              <a:rPr lang="fr-FR" dirty="0" smtClean="0"/>
              <a:t>O</a:t>
            </a:r>
            <a:r>
              <a:rPr smtClean="0"/>
              <a:t>n peut également faire une recherche</a:t>
            </a:r>
          </a:p>
          <a:p>
            <a:pPr lvl="1"/>
            <a:r>
              <a:rPr dirty="0" smtClean="0"/>
              <a:t>m</a:t>
            </a:r>
            <a:r>
              <a:rPr smtClean="0"/>
              <a:t>ongofiles </a:t>
            </a:r>
            <a:r>
              <a:rPr lang="fr-FR" dirty="0" smtClean="0"/>
              <a:t>–</a:t>
            </a:r>
            <a:r>
              <a:rPr smtClean="0"/>
              <a:t>db ged search fichier1</a:t>
            </a:r>
          </a:p>
          <a:p>
            <a:r>
              <a:rPr smtClean="0"/>
              <a:t>Suppression</a:t>
            </a:r>
          </a:p>
          <a:p>
            <a:pPr lvl="1"/>
            <a:r>
              <a:rPr dirty="0" smtClean="0"/>
              <a:t>m</a:t>
            </a:r>
            <a:r>
              <a:rPr smtClean="0"/>
              <a:t>ongofile </a:t>
            </a:r>
            <a:r>
              <a:rPr lang="fr-FR" dirty="0" smtClean="0"/>
              <a:t>–</a:t>
            </a:r>
            <a:r>
              <a:rPr smtClean="0"/>
              <a:t>db ged delete c:\source\fichier1.pdf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8.	</a:t>
            </a:r>
            <a:r>
              <a:rPr lang="fr-FR" b="1" dirty="0" smtClean="0"/>
              <a:t>I</a:t>
            </a:r>
            <a:r>
              <a:rPr b="1" smtClean="0"/>
              <a:t>nstallation de Redis et Cassandra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Installation Redis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</a:t>
            </a:r>
            <a:r>
              <a:rPr smtClean="0"/>
              <a:t>es outils de développement la base de données NoSql Redis sont disponible à : </a:t>
            </a:r>
            <a:r>
              <a:rPr smtClean="0">
                <a:hlinkClick r:id="rId2"/>
              </a:rPr>
              <a:t>http://redis.io/</a:t>
            </a:r>
            <a:endParaRPr smtClean="0"/>
          </a:p>
          <a:p>
            <a:endParaRPr smtClean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9.	Redis console et Java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/>
          <a:lstStyle/>
          <a:p>
            <a:pPr algn="ctr"/>
            <a:r>
              <a:rPr smtClean="0"/>
              <a:t>Présentation de Redis (1/ 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214422"/>
            <a:ext cx="8005788" cy="5429288"/>
          </a:xfrm>
        </p:spPr>
        <p:txBody>
          <a:bodyPr/>
          <a:lstStyle/>
          <a:p>
            <a:pPr algn="just"/>
            <a:r>
              <a:rPr smtClean="0"/>
              <a:t>Redis  (Remote Dictionary Server  ) est un moteur de base de données en mémoire développé à partir de 2009 par Salvatore Sanfilippo (développeur Italien)</a:t>
            </a:r>
          </a:p>
          <a:p>
            <a:pPr algn="just"/>
            <a:r>
              <a:rPr lang="fr-FR" dirty="0" smtClean="0"/>
              <a:t>C</a:t>
            </a:r>
            <a:r>
              <a:rPr smtClean="0"/>
              <a:t>'est un moteur non relationnel qui opère principalement en mémoire</a:t>
            </a:r>
          </a:p>
          <a:p>
            <a:pPr algn="just"/>
            <a:r>
              <a:rPr lang="fr-FR" dirty="0" smtClean="0"/>
              <a:t>I</a:t>
            </a:r>
            <a:r>
              <a:rPr smtClean="0"/>
              <a:t>l manipule des structures de données clé-valeur</a:t>
            </a:r>
          </a:p>
          <a:p>
            <a:pPr algn="just"/>
            <a:r>
              <a:rPr lang="fr-FR" dirty="0" smtClean="0"/>
              <a:t>I</a:t>
            </a:r>
            <a:r>
              <a:rPr smtClean="0"/>
              <a:t>l est à la fois gestionnaire de ces types de données et un cache de données .</a:t>
            </a:r>
          </a:p>
          <a:p>
            <a:pPr algn="just"/>
            <a:r>
              <a:rPr lang="fr-FR" dirty="0" smtClean="0"/>
              <a:t>I</a:t>
            </a:r>
            <a:r>
              <a:rPr smtClean="0"/>
              <a:t>l est souvent utilisé pour augmenter la vitesse de réponse des sites web créés à partir des bases de données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1143000"/>
          </a:xfrm>
        </p:spPr>
        <p:txBody>
          <a:bodyPr/>
          <a:lstStyle/>
          <a:p>
            <a:pPr algn="ctr"/>
            <a:r>
              <a:rPr smtClean="0"/>
              <a:t>Présentation de Redis (2 / 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algn="just"/>
            <a:endParaRPr smtClean="0"/>
          </a:p>
          <a:p>
            <a:pPr algn="just"/>
            <a:r>
              <a:rPr smtClean="0"/>
              <a:t>Redis  gère les données et les objets en RAM de façon à réduire le nombre de fois qu'une même donnée stockée dans le périphérique externe est lue.</a:t>
            </a:r>
          </a:p>
          <a:p>
            <a:pPr algn="just">
              <a:buNone/>
            </a:pPr>
            <a:endParaRPr smtClean="0"/>
          </a:p>
          <a:p>
            <a:pPr algn="just"/>
            <a:r>
              <a:rPr smtClean="0"/>
              <a:t>Redis gère plusieurs types de données : </a:t>
            </a:r>
          </a:p>
          <a:p>
            <a:pPr algn="just"/>
            <a:endParaRPr smtClean="0"/>
          </a:p>
          <a:p>
            <a:pPr algn="just">
              <a:buFont typeface="Wingdings" pitchFamily="2" charset="2"/>
              <a:buChar char="Ø"/>
            </a:pPr>
            <a:r>
              <a:rPr smtClean="0"/>
              <a:t>Chaines  : Type </a:t>
            </a:r>
            <a:r>
              <a:rPr b="1" smtClean="0"/>
              <a:t>String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istes :  Type </a:t>
            </a:r>
            <a:r>
              <a:rPr b="1" smtClean="0"/>
              <a:t>Liste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E</a:t>
            </a:r>
            <a:r>
              <a:rPr smtClean="0"/>
              <a:t>nsemble :  Type</a:t>
            </a:r>
            <a:r>
              <a:rPr b="1" smtClean="0"/>
              <a:t> Set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H</a:t>
            </a:r>
            <a:r>
              <a:rPr smtClean="0"/>
              <a:t>achages  : Type </a:t>
            </a:r>
            <a:r>
              <a:rPr b="1" smtClean="0"/>
              <a:t>Hash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es ensembles triés  : Type </a:t>
            </a:r>
            <a:r>
              <a:rPr b="1" smtClean="0"/>
              <a:t>Set trié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pPr>
              <a:buNone/>
            </a:pPr>
            <a:endParaRPr smtClean="0"/>
          </a:p>
          <a:p>
            <a:pPr>
              <a:buNone/>
            </a:pPr>
            <a:endParaRPr smtClean="0"/>
          </a:p>
          <a:p>
            <a:pPr algn="ctr">
              <a:buNone/>
            </a:pPr>
            <a:r>
              <a:rPr smtClean="0"/>
              <a:t>TYPE CHAINE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14290"/>
            <a:ext cx="7715304" cy="928686"/>
          </a:xfrm>
        </p:spPr>
        <p:txBody>
          <a:bodyPr>
            <a:noAutofit/>
          </a:bodyPr>
          <a:lstStyle/>
          <a:p>
            <a:pPr algn="ctr"/>
            <a:r>
              <a:rPr sz="3600" smtClean="0"/>
              <a:t>Redis </a:t>
            </a:r>
            <a:r>
              <a:rPr sz="3600" dirty="0" smtClean="0"/>
              <a:t>:</a:t>
            </a:r>
            <a:r>
              <a:rPr sz="3600" smtClean="0"/>
              <a:t>Type Chaine ( 1/ 10 )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algn="just"/>
            <a:endParaRPr smtClean="0"/>
          </a:p>
          <a:p>
            <a:pPr algn="just"/>
            <a:r>
              <a:rPr smtClean="0"/>
              <a:t>Le type String est le type le plus simple : à une clé, on peut associer une valeur.</a:t>
            </a:r>
          </a:p>
          <a:p>
            <a:pPr algn="just"/>
            <a:r>
              <a:rPr smtClean="0"/>
              <a:t>Un objet de typpe String désigne une chaine de caractère, un entier ou encore une image jpeg</a:t>
            </a:r>
          </a:p>
          <a:p>
            <a:pPr algn="just"/>
            <a:r>
              <a:rPr lang="fr-FR" dirty="0" smtClean="0"/>
              <a:t>L</a:t>
            </a:r>
            <a:r>
              <a:rPr smtClean="0"/>
              <a:t>es principaux commandes 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SET : </a:t>
            </a:r>
            <a:r>
              <a:rPr smtClean="0"/>
              <a:t>permet d'écire  les donnée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GET : </a:t>
            </a:r>
            <a:r>
              <a:rPr smtClean="0"/>
              <a:t>permet de lire les données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INCR : </a:t>
            </a:r>
            <a:r>
              <a:rPr smtClean="0"/>
              <a:t>permet d'incrémenter une valeur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DECR : </a:t>
            </a:r>
            <a:r>
              <a:rPr smtClean="0"/>
              <a:t>permet de décrémenter une valeur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GETSET :  </a:t>
            </a:r>
            <a:r>
              <a:rPr smtClean="0"/>
              <a:t>Ecrire et lire les données</a:t>
            </a:r>
          </a:p>
          <a:p>
            <a:pPr algn="just">
              <a:buFont typeface="Wingdings" pitchFamily="2" charset="2"/>
              <a:buChar char="Ø"/>
            </a:pPr>
            <a:r>
              <a:rPr b="1" smtClean="0"/>
              <a:t>DEL : </a:t>
            </a:r>
            <a:r>
              <a:rPr smtClean="0"/>
              <a:t>permet de supprimer une donnée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71422"/>
            <a:ext cx="7715304" cy="928686"/>
          </a:xfrm>
        </p:spPr>
        <p:txBody>
          <a:bodyPr>
            <a:noAutofit/>
          </a:bodyPr>
          <a:lstStyle/>
          <a:p>
            <a:pPr algn="ctr"/>
            <a:r>
              <a:rPr sz="3600" smtClean="0"/>
              <a:t>Redis </a:t>
            </a:r>
            <a:r>
              <a:rPr sz="3600" dirty="0" smtClean="0"/>
              <a:t>:</a:t>
            </a:r>
            <a:r>
              <a:rPr sz="3600" smtClean="0"/>
              <a:t>Type Chaine (2 / 10)</a:t>
            </a:r>
            <a:endParaRPr lang="fr-FR" sz="36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71538" y="1071546"/>
            <a:ext cx="7862912" cy="5500726"/>
          </a:xfrm>
        </p:spPr>
        <p:txBody>
          <a:bodyPr/>
          <a:lstStyle/>
          <a:p>
            <a:r>
              <a:rPr smtClean="0"/>
              <a:t>Exemples</a:t>
            </a:r>
          </a:p>
          <a:p>
            <a:r>
              <a:rPr b="1" smtClean="0"/>
              <a:t>SET</a:t>
            </a:r>
            <a:r>
              <a:rPr smtClean="0"/>
              <a:t>  </a:t>
            </a:r>
            <a:r>
              <a:rPr smtClean="0">
                <a:solidFill>
                  <a:srgbClr val="FF0000"/>
                </a:solidFill>
              </a:rPr>
              <a:t>key </a:t>
            </a:r>
            <a:r>
              <a:rPr smtClean="0"/>
              <a:t> value   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SET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 nom  </a:t>
            </a:r>
            <a:r>
              <a:rPr smtClean="0"/>
              <a:t>Francis ;  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SET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 compteur </a:t>
            </a:r>
            <a:r>
              <a:rPr smtClean="0"/>
              <a:t>2;</a:t>
            </a:r>
            <a:endParaRPr dirty="0" smtClean="0"/>
          </a:p>
          <a:p>
            <a:r>
              <a:rPr b="1" smtClean="0"/>
              <a:t>GET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key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Get 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nom</a:t>
            </a:r>
            <a:r>
              <a:rPr smtClean="0"/>
              <a:t> ;</a:t>
            </a:r>
          </a:p>
          <a:p>
            <a:r>
              <a:rPr b="1" smtClean="0"/>
              <a:t>INCR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key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INCR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compteur</a:t>
            </a:r>
            <a:r>
              <a:rPr smtClean="0"/>
              <a:t> ;</a:t>
            </a:r>
          </a:p>
          <a:p>
            <a:r>
              <a:rPr b="1" smtClean="0"/>
              <a:t>DECR</a:t>
            </a:r>
            <a:r>
              <a:rPr smtClean="0">
                <a:solidFill>
                  <a:srgbClr val="FF0000"/>
                </a:solidFill>
              </a:rPr>
              <a:t> key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DECR </a:t>
            </a:r>
            <a:r>
              <a:rPr smtClean="0">
                <a:solidFill>
                  <a:srgbClr val="FF0000"/>
                </a:solidFill>
              </a:rPr>
              <a:t>compteur</a:t>
            </a:r>
          </a:p>
          <a:p>
            <a:r>
              <a:rPr b="1" smtClean="0"/>
              <a:t>DEL</a:t>
            </a:r>
            <a:r>
              <a:rPr smtClean="0"/>
              <a:t> :</a:t>
            </a:r>
            <a:r>
              <a:rPr smtClean="0">
                <a:solidFill>
                  <a:srgbClr val="FF0000"/>
                </a:solidFill>
              </a:rPr>
              <a:t> key</a:t>
            </a:r>
          </a:p>
          <a:p>
            <a:pPr>
              <a:buNone/>
            </a:pPr>
            <a:r>
              <a:rPr smtClean="0"/>
              <a:t>		</a:t>
            </a:r>
            <a:r>
              <a:rPr b="1" smtClean="0"/>
              <a:t>DEL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nom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1538" y="274638"/>
            <a:ext cx="7862912" cy="1143000"/>
          </a:xfrm>
        </p:spPr>
        <p:txBody>
          <a:bodyPr>
            <a:normAutofit fontScale="90000"/>
          </a:bodyPr>
          <a:lstStyle/>
          <a:p>
            <a:pPr marL="539750" indent="-457200"/>
            <a:r>
              <a:rPr smtClean="0"/>
              <a:t>No SQL Orienté clé / valeur ( 3 / 7) </a:t>
            </a:r>
          </a:p>
        </p:txBody>
      </p:sp>
      <p:pic>
        <p:nvPicPr>
          <p:cNvPr id="1026" name="Picture 2" descr="RÃ©sultat de recherche d'images pour &quot;NoSql orientÃ© clÃ©s valeur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357694"/>
            <a:ext cx="8572560" cy="214314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19766" t="22461" r="18741" b="45312"/>
          <a:stretch>
            <a:fillRect/>
          </a:stretch>
        </p:blipFill>
        <p:spPr bwMode="auto">
          <a:xfrm>
            <a:off x="1071570" y="1571612"/>
            <a:ext cx="80010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178" y="214290"/>
            <a:ext cx="8505854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Chaine(3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algn="just"/>
            <a:endParaRPr smtClean="0"/>
          </a:p>
          <a:p>
            <a:pPr algn="just"/>
            <a:r>
              <a:rPr b="1" smtClean="0"/>
              <a:t>SETNX </a:t>
            </a:r>
            <a:r>
              <a:rPr smtClean="0"/>
              <a:t>: Permet de créer une clé unique en mémoire</a:t>
            </a:r>
          </a:p>
          <a:p>
            <a:pPr lvl="1" algn="just"/>
            <a:r>
              <a:rPr lang="fr-FR" dirty="0" smtClean="0"/>
              <a:t>R</a:t>
            </a:r>
            <a:r>
              <a:rPr smtClean="0"/>
              <a:t>etourne 1 si la clé a été créé en mémoire</a:t>
            </a:r>
          </a:p>
          <a:p>
            <a:pPr lvl="1" algn="just"/>
            <a:r>
              <a:rPr smtClean="0"/>
              <a:t>Retourne 0 si la clé existe déjà en mémoire</a:t>
            </a:r>
          </a:p>
          <a:p>
            <a:pPr algn="just">
              <a:buNone/>
            </a:pPr>
            <a:r>
              <a:rPr smtClean="0"/>
              <a:t>Exemple : </a:t>
            </a:r>
          </a:p>
          <a:p>
            <a:pPr lvl="1" algn="just"/>
            <a:r>
              <a:rPr lang="fr-FR" dirty="0" smtClean="0"/>
              <a:t>S</a:t>
            </a:r>
            <a:r>
              <a:rPr smtClean="0"/>
              <a:t>etnx key value  =&gt;  SETNX  nom   francis  //1</a:t>
            </a:r>
          </a:p>
          <a:p>
            <a:pPr lvl="1" algn="just">
              <a:buNone/>
            </a:pPr>
            <a:r>
              <a:rPr smtClean="0"/>
              <a:t> 				   =&gt;  SETNX  nom francis  //0</a:t>
            </a:r>
          </a:p>
          <a:p>
            <a:pPr lvl="1" algn="just">
              <a:buNone/>
            </a:pPr>
            <a:endParaRPr smtClean="0"/>
          </a:p>
          <a:p>
            <a:pPr algn="just">
              <a:buFont typeface="Arial" pitchFamily="34" charset="0"/>
              <a:buChar char="•"/>
            </a:pPr>
            <a:r>
              <a:rPr sz="3600" b="1" smtClean="0">
                <a:cs typeface="ＭＳ Ｐゴシック" charset="0"/>
              </a:rPr>
              <a:t>EXPIRE : </a:t>
            </a:r>
            <a:r>
              <a:rPr sz="3600" smtClean="0">
                <a:cs typeface="ＭＳ Ｐゴシック" charset="0"/>
              </a:rPr>
              <a:t>permet de définir une durée de vie (TTL : Time To live) d'une donnée en mémoire</a:t>
            </a:r>
            <a:endParaRPr sz="3600" b="1" smtClean="0"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728" y="214290"/>
            <a:ext cx="7715304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Chaine(4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lvl="1" algn="just">
              <a:buNone/>
            </a:pPr>
            <a:endParaRPr smtClean="0"/>
          </a:p>
          <a:p>
            <a:pPr algn="just">
              <a:buFont typeface="Arial" pitchFamily="34" charset="0"/>
              <a:buChar char="•"/>
            </a:pPr>
            <a:r>
              <a:rPr sz="3600" b="1" smtClean="0">
                <a:cs typeface="ＭＳ Ｐゴシック" charset="0"/>
              </a:rPr>
              <a:t>EXPIRE : </a:t>
            </a:r>
            <a:r>
              <a:rPr sz="3600" smtClean="0">
                <a:cs typeface="ＭＳ Ｐゴシック" charset="0"/>
              </a:rPr>
              <a:t>permet de définir une durée de vie (TTL : Time To live) d'une donnée en mémoire</a:t>
            </a:r>
          </a:p>
          <a:p>
            <a:pPr algn="just">
              <a:buNone/>
            </a:pPr>
            <a:r>
              <a:rPr sz="3600" b="1" smtClean="0"/>
              <a:t>	</a:t>
            </a:r>
          </a:p>
          <a:p>
            <a:pPr algn="just">
              <a:buNone/>
            </a:pPr>
            <a:r>
              <a:rPr sz="3600" b="1" smtClean="0">
                <a:cs typeface="ＭＳ Ｐゴシック" charset="0"/>
              </a:rPr>
              <a:t>	SET </a:t>
            </a:r>
            <a:r>
              <a:rPr sz="3600" smtClean="0">
                <a:cs typeface="ＭＳ Ｐゴシック" charset="0"/>
              </a:rPr>
              <a:t>service "Test Commande"</a:t>
            </a:r>
          </a:p>
          <a:p>
            <a:pPr algn="just">
              <a:buNone/>
            </a:pPr>
            <a:r>
              <a:rPr sz="3600" b="1" smtClean="0"/>
              <a:t>	EXPIRE </a:t>
            </a:r>
            <a:r>
              <a:rPr sz="3600" smtClean="0"/>
              <a:t>service 30</a:t>
            </a:r>
          </a:p>
          <a:p>
            <a:pPr algn="just">
              <a:buNone/>
            </a:pPr>
            <a:r>
              <a:rPr sz="3600" b="1" smtClean="0">
                <a:cs typeface="ＭＳ Ｐゴシック" charset="0"/>
              </a:rPr>
              <a:t>	TTL </a:t>
            </a:r>
            <a:r>
              <a:rPr sz="3600" smtClean="0">
                <a:cs typeface="ＭＳ Ｐゴシック" charset="0"/>
              </a:rPr>
              <a:t>service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(5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sz="3600" smtClean="0"/>
              <a:t>Les listes sont des listes de chaînes de caractères</a:t>
            </a:r>
          </a:p>
          <a:p>
            <a:pPr algn="just">
              <a:buFont typeface="Arial" pitchFamily="34" charset="0"/>
              <a:buChar char="•"/>
            </a:pPr>
            <a:r>
              <a:rPr lang="fr-FR" sz="3600" dirty="0" smtClean="0"/>
              <a:t>O</a:t>
            </a:r>
            <a:r>
              <a:rPr sz="3600" smtClean="0"/>
              <a:t>n peut rajouter un élément en fin de liste ou au début de la liste</a:t>
            </a:r>
          </a:p>
          <a:p>
            <a:pPr algn="just">
              <a:buFont typeface="Arial" pitchFamily="34" charset="0"/>
              <a:buChar char="•"/>
            </a:pPr>
            <a:r>
              <a:rPr lang="fr-FR" sz="3600" dirty="0" smtClean="0">
                <a:cs typeface="ＭＳ Ｐゴシック" charset="0"/>
              </a:rPr>
              <a:t>L</a:t>
            </a:r>
            <a:r>
              <a:rPr sz="3600" smtClean="0">
                <a:cs typeface="ＭＳ Ｐゴシック" charset="0"/>
              </a:rPr>
              <a:t>'accès à un élément de la liste se fait par son index</a:t>
            </a:r>
          </a:p>
          <a:p>
            <a:pPr algn="just">
              <a:buFont typeface="Arial" pitchFamily="34" charset="0"/>
              <a:buChar char="•"/>
            </a:pPr>
            <a:r>
              <a:rPr lang="fr-FR" sz="3600" dirty="0" smtClean="0"/>
              <a:t>L</a:t>
            </a:r>
            <a:r>
              <a:rPr sz="3600" smtClean="0"/>
              <a:t>es principales commandes sont 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RPUSH</a:t>
            </a:r>
            <a:r>
              <a:rPr smtClean="0">
                <a:cs typeface="ＭＳ Ｐゴシック" charset="0"/>
              </a:rPr>
              <a:t> et</a:t>
            </a:r>
            <a:r>
              <a:rPr b="1" smtClean="0">
                <a:cs typeface="ＭＳ Ｐゴシック" charset="0"/>
              </a:rPr>
              <a:t> LPUSH </a:t>
            </a:r>
            <a:r>
              <a:rPr smtClean="0">
                <a:cs typeface="ＭＳ Ｐゴシック" charset="0"/>
              </a:rPr>
              <a:t>: Permettent respectivement d'ajouter un élément en fin ou en début de liste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LRANGE</a:t>
            </a:r>
            <a:r>
              <a:rPr smtClean="0">
                <a:cs typeface="ＭＳ Ｐゴシック" charset="0"/>
              </a:rPr>
              <a:t> : Pour obtenir une partie de la liste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LINDEX</a:t>
            </a:r>
            <a:r>
              <a:rPr smtClean="0">
                <a:cs typeface="ＭＳ Ｐゴシック" charset="0"/>
              </a:rPr>
              <a:t> : Pour obtenir un seul élément de la liste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(6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643602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r>
              <a:rPr lang="fr-FR" sz="3600" dirty="0" smtClean="0"/>
              <a:t>L</a:t>
            </a:r>
            <a:r>
              <a:rPr sz="3600" smtClean="0"/>
              <a:t>es principales commandes sont 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LLEN </a:t>
            </a:r>
            <a:r>
              <a:rPr smtClean="0">
                <a:cs typeface="ＭＳ Ｐゴシック" charset="0"/>
              </a:rPr>
              <a:t>: Pour obtenir la taille de la liste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DEL </a:t>
            </a:r>
            <a:r>
              <a:rPr smtClean="0">
                <a:cs typeface="ＭＳ Ｐゴシック" charset="0"/>
              </a:rPr>
              <a:t> &lt;nom de la liste&gt;  : Permet de supprimer complètement une liste avec l'ensemble de son contenu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>
                <a:cs typeface="ＭＳ Ｐゴシック" charset="0"/>
              </a:rPr>
              <a:t>Exemple :</a:t>
            </a:r>
          </a:p>
          <a:p>
            <a:pPr lvl="1" algn="just">
              <a:buNone/>
            </a:pPr>
            <a:endParaRPr smtClean="0">
              <a:cs typeface="ＭＳ Ｐゴシック" charset="0"/>
            </a:endParaRP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RPUSH</a:t>
            </a:r>
            <a:r>
              <a:rPr smtClean="0">
                <a:cs typeface="ＭＳ Ｐゴシック" charset="0"/>
              </a:rPr>
              <a:t> maListe "Bienvenue dans cette formation"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RPUSH</a:t>
            </a:r>
            <a:r>
              <a:rPr smtClean="0">
                <a:cs typeface="ＭＳ Ｐゴシック" charset="0"/>
              </a:rPr>
              <a:t>  maListe " Step 1 Installation Redis"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RPUSH</a:t>
            </a:r>
            <a:r>
              <a:rPr smtClean="0">
                <a:cs typeface="ＭＳ Ｐゴシック" charset="0"/>
              </a:rPr>
              <a:t> maListe  " Exemples avec Redis CLI"</a:t>
            </a:r>
          </a:p>
          <a:p>
            <a:pPr lvl="1" algn="just">
              <a:buNone/>
            </a:pPr>
            <a:endParaRPr smtClean="0">
              <a:cs typeface="ＭＳ Ｐゴシック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smtClean="0">
                <a:cs typeface="ＭＳ Ｐゴシック" charset="0"/>
              </a:rPr>
              <a:t>Avec la commande RPUSH maListe, nous créons en mémoire une liste avec pour clé maListe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(7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857232"/>
            <a:ext cx="7791474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b="1" smtClean="0">
              <a:cs typeface="ＭＳ Ｐゴシック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LRANGE  </a:t>
            </a:r>
            <a:r>
              <a:rPr b="1" smtClean="0">
                <a:solidFill>
                  <a:srgbClr val="FF0000"/>
                </a:solidFill>
                <a:cs typeface="ＭＳ Ｐゴシック" charset="0"/>
              </a:rPr>
              <a:t>key </a:t>
            </a:r>
            <a:r>
              <a:rPr b="1" smtClean="0">
                <a:cs typeface="ＭＳ Ｐゴシック" charset="0"/>
              </a:rPr>
              <a:t>start stop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		start</a:t>
            </a:r>
            <a:r>
              <a:rPr smtClean="0">
                <a:cs typeface="ＭＳ Ｐゴシック" charset="0"/>
              </a:rPr>
              <a:t> = 0 pour le début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		stop  </a:t>
            </a:r>
            <a:r>
              <a:rPr smtClean="0">
                <a:cs typeface="ＭＳ Ｐゴシック" charset="0"/>
              </a:rPr>
              <a:t>= -1 pour la fin de la liste</a:t>
            </a:r>
          </a:p>
          <a:p>
            <a:pPr lvl="1" algn="just">
              <a:buNone/>
            </a:pPr>
            <a:endParaRPr smtClean="0">
              <a:cs typeface="ＭＳ Ｐゴシック" charset="0"/>
            </a:endParaRP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Exemples :</a:t>
            </a:r>
          </a:p>
          <a:p>
            <a:pPr marL="917575" lvl="1" indent="-514350" algn="just">
              <a:buFont typeface="+mj-lt"/>
              <a:buAutoNum type="arabicPeriod"/>
            </a:pPr>
            <a:r>
              <a:rPr smtClean="0">
                <a:cs typeface="ＭＳ Ｐゴシック" charset="0"/>
              </a:rPr>
              <a:t> LRANGE maListe 0 -1 // affichera tous les éléments de la liste</a:t>
            </a:r>
          </a:p>
          <a:p>
            <a:pPr marL="917575" lvl="1" indent="-514350" algn="just">
              <a:buFont typeface="+mj-lt"/>
              <a:buAutoNum type="arabicPeriod"/>
            </a:pPr>
            <a:r>
              <a:rPr smtClean="0">
                <a:cs typeface="ＭＳ Ｐゴシック" charset="0"/>
              </a:rPr>
              <a:t>LRANGE maListe  0 0  //affichera seulement le premier élément de la liste nommée maListe</a:t>
            </a:r>
          </a:p>
          <a:p>
            <a:pPr marL="917575" lvl="1" indent="-514350" algn="just">
              <a:buFont typeface="+mj-lt"/>
              <a:buAutoNum type="arabicPeriod"/>
            </a:pPr>
            <a:r>
              <a:rPr smtClean="0">
                <a:cs typeface="ＭＳ Ｐゴシック" charset="0"/>
              </a:rPr>
              <a:t>LRANGE maListe 0 1  // affichera les deux premiers élément de la liste nommée maListe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(8 /10)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857232"/>
            <a:ext cx="7791474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LPUSH  </a:t>
            </a:r>
            <a:r>
              <a:rPr b="1" smtClean="0">
                <a:solidFill>
                  <a:srgbClr val="FF0000"/>
                </a:solidFill>
                <a:cs typeface="ＭＳ Ｐゴシック" charset="0"/>
              </a:rPr>
              <a:t>key </a:t>
            </a:r>
            <a:r>
              <a:rPr b="1" smtClean="0">
                <a:solidFill>
                  <a:srgbClr val="FF0000"/>
                </a:solidFill>
              </a:rPr>
              <a:t>value  [value </a:t>
            </a:r>
            <a:r>
              <a:rPr lang="fr-FR" b="1" dirty="0" smtClean="0">
                <a:solidFill>
                  <a:srgbClr val="FF0000"/>
                </a:solidFill>
              </a:rPr>
              <a:t>…]</a:t>
            </a:r>
            <a:endParaRPr b="1" smtClean="0">
              <a:cs typeface="ＭＳ Ｐゴシック" charset="0"/>
            </a:endParaRPr>
          </a:p>
          <a:p>
            <a:pPr lvl="1" algn="just">
              <a:buNone/>
            </a:pPr>
            <a:endParaRPr smtClean="0">
              <a:cs typeface="ＭＳ Ｐゴシック" charset="0"/>
            </a:endParaRP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Exemples :</a:t>
            </a:r>
          </a:p>
          <a:p>
            <a:pPr marL="917575" lvl="1" indent="-514350" algn="just">
              <a:buNone/>
            </a:pPr>
            <a:r>
              <a:rPr b="1" smtClean="0">
                <a:cs typeface="ＭＳ Ｐゴシック" charset="0"/>
              </a:rPr>
              <a:t>LPUSH</a:t>
            </a:r>
            <a:r>
              <a:rPr smtClean="0">
                <a:cs typeface="ＭＳ Ｐゴシック" charset="0"/>
              </a:rPr>
              <a:t> maListe " Java et la base Redis" ;</a:t>
            </a:r>
          </a:p>
          <a:p>
            <a:pPr marL="917575" lvl="1" indent="-514350" algn="just">
              <a:buNone/>
            </a:pPr>
            <a:endParaRPr smtClean="0">
              <a:cs typeface="ＭＳ Ｐゴシック" charset="0"/>
            </a:endParaRPr>
          </a:p>
          <a:p>
            <a:pPr marL="642937" indent="-514350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Ajout de plusieurs éléments à la liste</a:t>
            </a:r>
          </a:p>
          <a:p>
            <a:pPr marL="642937" indent="-514350" algn="just">
              <a:buNone/>
            </a:pPr>
            <a:r>
              <a:rPr b="1" smtClean="0"/>
              <a:t>	</a:t>
            </a:r>
            <a:r>
              <a:rPr lang="sv-SE" b="1" dirty="0" smtClean="0"/>
              <a:t>LPUSH </a:t>
            </a:r>
            <a:r>
              <a:rPr lang="sv-SE" dirty="0" smtClean="0"/>
              <a:t>maListe ”Jean" ”Francis" ;</a:t>
            </a:r>
            <a:endParaRPr b="1" smtClean="0"/>
          </a:p>
          <a:p>
            <a:pPr marL="642937" indent="-514350" algn="just">
              <a:buNone/>
            </a:pPr>
            <a:r>
              <a:rPr b="1" smtClean="0"/>
              <a:t>	RPUSH  </a:t>
            </a:r>
            <a:r>
              <a:rPr smtClean="0"/>
              <a:t>maListe "Bart" "Simpson" "Lisa";</a:t>
            </a:r>
          </a:p>
          <a:p>
            <a:pPr marL="642937" indent="-514350" algn="just">
              <a:buNone/>
            </a:pPr>
            <a:r>
              <a:rPr smtClean="0"/>
              <a:t>	</a:t>
            </a:r>
            <a:r>
              <a:rPr b="1" smtClean="0"/>
              <a:t>LRANGE</a:t>
            </a:r>
            <a:r>
              <a:rPr smtClean="0"/>
              <a:t> maListe 0 -1</a:t>
            </a:r>
          </a:p>
          <a:p>
            <a:pPr marL="642937" indent="-514350" algn="just">
              <a:buNone/>
            </a:pPr>
            <a:endParaRPr b="1" smtClean="0"/>
          </a:p>
          <a:p>
            <a:pPr marL="642937" indent="-514350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LLEN</a:t>
            </a:r>
          </a:p>
          <a:p>
            <a:pPr marL="642937" indent="-514350" algn="just">
              <a:buNone/>
            </a:pPr>
            <a:r>
              <a:rPr b="1" smtClean="0">
                <a:cs typeface="ＭＳ Ｐゴシック" charset="0"/>
              </a:rPr>
              <a:t>	LLEN maListe 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(9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857232"/>
            <a:ext cx="7791474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LPUSH  </a:t>
            </a:r>
            <a:r>
              <a:rPr b="1" smtClean="0">
                <a:solidFill>
                  <a:srgbClr val="FF0000"/>
                </a:solidFill>
                <a:cs typeface="ＭＳ Ｐゴシック" charset="0"/>
              </a:rPr>
              <a:t>key </a:t>
            </a:r>
            <a:r>
              <a:rPr b="1" smtClean="0">
                <a:solidFill>
                  <a:srgbClr val="FF0000"/>
                </a:solidFill>
              </a:rPr>
              <a:t>value  [value </a:t>
            </a:r>
            <a:r>
              <a:rPr lang="fr-FR" b="1" dirty="0" smtClean="0">
                <a:solidFill>
                  <a:srgbClr val="FF0000"/>
                </a:solidFill>
              </a:rPr>
              <a:t>…]</a:t>
            </a:r>
            <a:endParaRPr b="1" smtClean="0">
              <a:cs typeface="ＭＳ Ｐゴシック" charset="0"/>
            </a:endParaRPr>
          </a:p>
          <a:p>
            <a:pPr lvl="1" algn="just">
              <a:buNone/>
            </a:pPr>
            <a:endParaRPr smtClean="0">
              <a:cs typeface="ＭＳ Ｐゴシック" charset="0"/>
            </a:endParaRP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Exemples :</a:t>
            </a:r>
          </a:p>
          <a:p>
            <a:pPr marL="917575" lvl="1" indent="-514350" algn="just">
              <a:buNone/>
            </a:pPr>
            <a:r>
              <a:rPr b="1" smtClean="0">
                <a:cs typeface="ＭＳ Ｐゴシック" charset="0"/>
              </a:rPr>
              <a:t>LPUSH</a:t>
            </a:r>
            <a:r>
              <a:rPr smtClean="0">
                <a:cs typeface="ＭＳ Ｐゴシック" charset="0"/>
              </a:rPr>
              <a:t> maListe " Java et la base Redis" ;</a:t>
            </a:r>
          </a:p>
          <a:p>
            <a:pPr marL="917575" lvl="1" indent="-514350" algn="just">
              <a:buNone/>
            </a:pPr>
            <a:endParaRPr smtClean="0">
              <a:cs typeface="ＭＳ Ｐゴシック" charset="0"/>
            </a:endParaRPr>
          </a:p>
          <a:p>
            <a:pPr marL="642937" indent="-514350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Ajout de plusieurs éléments à la liste</a:t>
            </a:r>
          </a:p>
          <a:p>
            <a:pPr marL="642937" indent="-514350" algn="just">
              <a:buNone/>
            </a:pPr>
            <a:r>
              <a:rPr b="1" smtClean="0"/>
              <a:t>	</a:t>
            </a:r>
            <a:r>
              <a:rPr lang="sv-SE" b="1" dirty="0" smtClean="0"/>
              <a:t>LPUSH </a:t>
            </a:r>
            <a:r>
              <a:rPr lang="sv-SE" dirty="0" smtClean="0"/>
              <a:t>maListe ”Jean" ”Francis" ;</a:t>
            </a:r>
            <a:endParaRPr b="1" smtClean="0"/>
          </a:p>
          <a:p>
            <a:pPr marL="642937" indent="-514350" algn="just">
              <a:buNone/>
            </a:pPr>
            <a:r>
              <a:rPr b="1" smtClean="0"/>
              <a:t>	RPUSH  </a:t>
            </a:r>
            <a:r>
              <a:rPr smtClean="0"/>
              <a:t>maListe "Bart" "Simpson" "Lisa";</a:t>
            </a:r>
          </a:p>
          <a:p>
            <a:pPr marL="642937" indent="-514350" algn="just">
              <a:buNone/>
            </a:pPr>
            <a:r>
              <a:rPr smtClean="0"/>
              <a:t>	</a:t>
            </a:r>
            <a:r>
              <a:rPr b="1" smtClean="0"/>
              <a:t>LRANGE</a:t>
            </a:r>
            <a:r>
              <a:rPr smtClean="0"/>
              <a:t> maListe 0 -1</a:t>
            </a:r>
          </a:p>
          <a:p>
            <a:pPr marL="642937" indent="-514350" algn="just">
              <a:buNone/>
            </a:pPr>
            <a:endParaRPr b="1" smtClean="0"/>
          </a:p>
          <a:p>
            <a:pPr marL="642937" indent="-514350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LLEN</a:t>
            </a:r>
          </a:p>
          <a:p>
            <a:pPr marL="642937" indent="-514350" algn="just">
              <a:buNone/>
            </a:pPr>
            <a:r>
              <a:rPr b="1" smtClean="0">
                <a:cs typeface="ＭＳ Ｐゴシック" charset="0"/>
              </a:rPr>
              <a:t>	LLEN maListe 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Liste (10 / 10)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857232"/>
            <a:ext cx="7791474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b="1" smtClean="0"/>
              <a:t>LPOP </a:t>
            </a:r>
            <a:r>
              <a:rPr b="1" smtClean="0">
                <a:cs typeface="ＭＳ Ｐゴシック" charset="0"/>
              </a:rPr>
              <a:t> </a:t>
            </a:r>
            <a:r>
              <a:rPr b="1" smtClean="0">
                <a:solidFill>
                  <a:srgbClr val="FF0000"/>
                </a:solidFill>
                <a:cs typeface="ＭＳ Ｐゴシック" charset="0"/>
              </a:rPr>
              <a:t>key  : </a:t>
            </a:r>
            <a:r>
              <a:rPr b="1" smtClean="0">
                <a:cs typeface="ＭＳ Ｐゴシック" charset="0"/>
              </a:rPr>
              <a:t> </a:t>
            </a:r>
            <a:r>
              <a:rPr smtClean="0">
                <a:cs typeface="ＭＳ Ｐゴシック" charset="0"/>
              </a:rPr>
              <a:t>Retourne le premier élément de la liste en le suppriment de la liste.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Exemple:</a:t>
            </a:r>
          </a:p>
          <a:p>
            <a:pPr marL="917575" lvl="1" indent="-514350" algn="just">
              <a:buNone/>
            </a:pPr>
            <a:r>
              <a:rPr b="1" smtClean="0">
                <a:cs typeface="ＭＳ Ｐゴシック" charset="0"/>
              </a:rPr>
              <a:t>LPOP </a:t>
            </a:r>
            <a:r>
              <a:rPr smtClean="0">
                <a:cs typeface="ＭＳ Ｐゴシック" charset="0"/>
              </a:rPr>
              <a:t> maListe ;</a:t>
            </a:r>
          </a:p>
          <a:p>
            <a:pPr marL="917575" lvl="1" indent="-514350" algn="just">
              <a:buNone/>
            </a:pPr>
            <a:endParaRPr smtClean="0">
              <a:cs typeface="ＭＳ Ｐゴシック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b="1" smtClean="0"/>
              <a:t>RPOP  </a:t>
            </a:r>
            <a:r>
              <a:rPr b="1" smtClean="0">
                <a:solidFill>
                  <a:srgbClr val="FF0000"/>
                </a:solidFill>
              </a:rPr>
              <a:t>key  : </a:t>
            </a:r>
            <a:r>
              <a:rPr b="1" smtClean="0"/>
              <a:t> </a:t>
            </a:r>
            <a:r>
              <a:rPr smtClean="0"/>
              <a:t>Retourne le dernier élément de la liste en le suppriment de la liste.</a:t>
            </a:r>
          </a:p>
          <a:p>
            <a:pPr lvl="1" algn="just">
              <a:buNone/>
            </a:pPr>
            <a:r>
              <a:rPr b="1" smtClean="0">
                <a:cs typeface="ＭＳ Ｐゴシック" charset="0"/>
              </a:rPr>
              <a:t>Exemples :</a:t>
            </a:r>
          </a:p>
          <a:p>
            <a:pPr marL="917575" lvl="1" indent="-514350" algn="just">
              <a:buNone/>
            </a:pPr>
            <a:r>
              <a:rPr b="1" smtClean="0">
                <a:cs typeface="ＭＳ Ｐゴシック" charset="0"/>
              </a:rPr>
              <a:t>RPOP </a:t>
            </a:r>
            <a:r>
              <a:rPr smtClean="0">
                <a:cs typeface="ＭＳ Ｐゴシック" charset="0"/>
              </a:rPr>
              <a:t> maListe ;</a:t>
            </a:r>
          </a:p>
          <a:p>
            <a:pPr marL="917575" lvl="1" indent="-514350" algn="just">
              <a:buNone/>
            </a:pPr>
            <a:endParaRPr smtClean="0">
              <a:cs typeface="ＭＳ Ｐゴシック" charset="0"/>
            </a:endParaRPr>
          </a:p>
          <a:p>
            <a:pPr marL="642937" indent="-514350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KEYS  *  </a:t>
            </a:r>
            <a:r>
              <a:rPr smtClean="0">
                <a:cs typeface="ＭＳ Ｐゴシック" charset="0"/>
              </a:rPr>
              <a:t>: Afficher toutes les clés existante de Redis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TYPE HASH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de Redis </a:t>
            </a:r>
            <a:r>
              <a:rPr lang="fr-FR" dirty="0" smtClean="0"/>
              <a:t>–</a:t>
            </a:r>
            <a:r>
              <a:rPr smtClean="0"/>
              <a:t>Type Hash(1/3)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b="1" smtClean="0"/>
          </a:p>
          <a:p>
            <a:pPr algn="just">
              <a:buFont typeface="Wingdings" pitchFamily="2" charset="2"/>
              <a:buChar char="Ø"/>
            </a:pPr>
            <a:r>
              <a:rPr b="1" smtClean="0"/>
              <a:t>Un Hash : </a:t>
            </a:r>
            <a:r>
              <a:rPr smtClean="0">
                <a:cs typeface="ＭＳ Ｐゴシック" charset="0"/>
              </a:rPr>
              <a:t>est une structure de données permettant de stocker dans un même enregistrement plusieurs couples clé / valeurs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>
                <a:cs typeface="ＭＳ Ｐゴシック" charset="0"/>
              </a:rPr>
              <a:t>I</a:t>
            </a:r>
            <a:r>
              <a:rPr smtClean="0">
                <a:cs typeface="ＭＳ Ｐゴシック" charset="0"/>
              </a:rPr>
              <a:t>l représente un dictionnaire, ce qui permet de stocker des objets par exemple de la même façon qu'un document JSON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e stockage est optimisé, ce qui fait que le hachage prend moins de place en mémoire</a:t>
            </a:r>
          </a:p>
          <a:p>
            <a:pPr algn="just">
              <a:buFont typeface="Wingdings" pitchFamily="2" charset="2"/>
              <a:buChar char="Ø"/>
            </a:pPr>
            <a:endParaRPr smtClean="0"/>
          </a:p>
          <a:p>
            <a:pPr algn="just">
              <a:buFont typeface="Wingdings" pitchFamily="2" charset="2"/>
              <a:buChar char="Ø"/>
            </a:pPr>
            <a:r>
              <a:rPr lang="fr-FR" dirty="0" smtClean="0">
                <a:cs typeface="ＭＳ Ｐゴシック" charset="0"/>
              </a:rPr>
              <a:t>L</a:t>
            </a:r>
            <a:r>
              <a:rPr smtClean="0">
                <a:cs typeface="ＭＳ Ｐゴシック" charset="0"/>
              </a:rPr>
              <a:t>es commandes sont :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/>
          <a:lstStyle/>
          <a:p>
            <a:pPr algn="ctr"/>
            <a:r>
              <a:rPr smtClean="0"/>
              <a:t>Connaissances préalables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4800600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r>
              <a:rPr smtClean="0"/>
              <a:t>Connaissances du système d'exploitation Linux / unix ou windows</a:t>
            </a:r>
          </a:p>
          <a:p>
            <a:r>
              <a:rPr smtClean="0"/>
              <a:t>Connaissances de javaScript</a:t>
            </a:r>
          </a:p>
          <a:p>
            <a:r>
              <a:rPr smtClean="0"/>
              <a:t>Connaissances en Java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( 4/ 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214974"/>
          </a:xfrm>
        </p:spPr>
        <p:txBody>
          <a:bodyPr/>
          <a:lstStyle/>
          <a:p>
            <a:pPr algn="just"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Les seules opérations de type CRUD peuvent être utilisées :</a:t>
            </a:r>
          </a:p>
          <a:p>
            <a:pPr>
              <a:buNone/>
            </a:pPr>
            <a:endParaRPr sz="2800" smtClean="0"/>
          </a:p>
          <a:p>
            <a:pPr lvl="1"/>
            <a:r>
              <a:rPr sz="2400" smtClean="0"/>
              <a:t>Create ( Key, Value) </a:t>
            </a:r>
          </a:p>
          <a:p>
            <a:pPr lvl="1"/>
            <a:r>
              <a:rPr sz="2400" smtClean="0"/>
              <a:t>Read (Key)</a:t>
            </a:r>
          </a:p>
          <a:p>
            <a:pPr lvl="1"/>
            <a:r>
              <a:rPr sz="2400" smtClean="0"/>
              <a:t>Update (Key , Value)</a:t>
            </a:r>
          </a:p>
          <a:p>
            <a:pPr lvl="1"/>
            <a:r>
              <a:rPr sz="2400" smtClean="0"/>
              <a:t>Delete ( Key)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Hash(2 / 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b="1" smtClean="0"/>
          </a:p>
          <a:p>
            <a:pPr algn="just">
              <a:buFont typeface="Wingdings" pitchFamily="2" charset="2"/>
              <a:buChar char="Ø"/>
            </a:pPr>
            <a:r>
              <a:rPr lang="fr-FR" dirty="0" smtClean="0">
                <a:cs typeface="ＭＳ Ｐゴシック" charset="0"/>
              </a:rPr>
              <a:t>L</a:t>
            </a:r>
            <a:r>
              <a:rPr smtClean="0">
                <a:cs typeface="ＭＳ Ｐゴシック" charset="0"/>
              </a:rPr>
              <a:t>es commandes sont : 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HSET </a:t>
            </a:r>
            <a:r>
              <a:rPr smtClean="0">
                <a:cs typeface="ＭＳ Ｐゴシック" charset="0"/>
              </a:rPr>
              <a:t>: Pour ajouter un couple dans l'ensemble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HGET</a:t>
            </a:r>
            <a:r>
              <a:rPr smtClean="0">
                <a:cs typeface="ＭＳ Ｐゴシック" charset="0"/>
              </a:rPr>
              <a:t> : Pour lire un élément dans l'ensemble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HLEN</a:t>
            </a:r>
            <a:r>
              <a:rPr smtClean="0">
                <a:cs typeface="ＭＳ Ｐゴシック" charset="0"/>
              </a:rPr>
              <a:t> : Pour obtenir la taille du Hash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HGETALL</a:t>
            </a:r>
            <a:r>
              <a:rPr smtClean="0">
                <a:cs typeface="ＭＳ Ｐゴシック" charset="0"/>
              </a:rPr>
              <a:t> : Pour obtenir tous les couples clé/valeur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HINCRBY</a:t>
            </a:r>
            <a:r>
              <a:rPr smtClean="0">
                <a:cs typeface="ＭＳ Ｐゴシック" charset="0"/>
              </a:rPr>
              <a:t> : Pour incrémenter un compteur dans le Hash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HKEYS </a:t>
            </a:r>
            <a:r>
              <a:rPr smtClean="0">
                <a:cs typeface="ＭＳ Ｐゴシック" charset="0"/>
              </a:rPr>
              <a:t>et </a:t>
            </a:r>
            <a:r>
              <a:rPr b="1" smtClean="0">
                <a:cs typeface="ＭＳ Ｐゴシック" charset="0"/>
              </a:rPr>
              <a:t>HVALS</a:t>
            </a:r>
            <a:r>
              <a:rPr smtClean="0">
                <a:cs typeface="ＭＳ Ｐゴシック" charset="0"/>
              </a:rPr>
              <a:t>  : Pour obtenir toutes les clés ou valeurs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>
                <a:cs typeface="ＭＳ Ｐゴシック" charset="0"/>
              </a:rPr>
              <a:t>HDEL</a:t>
            </a:r>
            <a:r>
              <a:rPr smtClean="0">
                <a:cs typeface="ＭＳ Ｐゴシック" charset="0"/>
              </a:rPr>
              <a:t> : Pour faire le ménage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Hash(3 / 3)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lang="fr-FR" dirty="0" smtClean="0">
              <a:cs typeface="ＭＳ Ｐゴシック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b="1" dirty="0" smtClean="0">
                <a:cs typeface="ＭＳ Ｐゴシック" charset="0"/>
              </a:rPr>
              <a:t>Exemples </a:t>
            </a:r>
            <a:r>
              <a:rPr b="1" smtClean="0">
                <a:cs typeface="ＭＳ Ｐゴシック" charset="0"/>
              </a:rPr>
              <a:t>: </a:t>
            </a:r>
          </a:p>
          <a:p>
            <a:pPr algn="just">
              <a:buFont typeface="Wingdings" pitchFamily="2" charset="2"/>
              <a:buChar char="Ø"/>
            </a:pPr>
            <a:endParaRPr b="1" smtClean="0">
              <a:cs typeface="ＭＳ Ｐゴシック" charset="0"/>
            </a:endParaRPr>
          </a:p>
          <a:p>
            <a:pPr marL="917575" lvl="1" indent="-514350" algn="just">
              <a:buFont typeface="+mj-lt"/>
              <a:buAutoNum type="arabicPeriod"/>
            </a:pPr>
            <a:r>
              <a:rPr b="1" smtClean="0">
                <a:cs typeface="ＭＳ Ｐゴシック" charset="0"/>
              </a:rPr>
              <a:t>HSET</a:t>
            </a:r>
            <a:r>
              <a:rPr smtClean="0">
                <a:cs typeface="ＭＳ Ｐゴシック" charset="0"/>
              </a:rPr>
              <a:t> </a:t>
            </a:r>
            <a:r>
              <a:rPr b="1" smtClean="0">
                <a:cs typeface="ＭＳ Ｐゴシック" charset="0"/>
              </a:rPr>
              <a:t>monHash</a:t>
            </a:r>
            <a:r>
              <a:rPr smtClean="0">
                <a:cs typeface="ＭＳ Ｐゴシック" charset="0"/>
              </a:rPr>
              <a:t>  nom "Bart"</a:t>
            </a:r>
          </a:p>
          <a:p>
            <a:pPr marL="917575" lvl="1" indent="-514350" algn="just">
              <a:buFont typeface="+mj-lt"/>
              <a:buAutoNum type="arabicPeriod"/>
            </a:pPr>
            <a:r>
              <a:rPr b="1" smtClean="0">
                <a:cs typeface="ＭＳ Ｐゴシック" charset="0"/>
              </a:rPr>
              <a:t>HSET</a:t>
            </a:r>
            <a:r>
              <a:rPr smtClean="0">
                <a:cs typeface="ＭＳ Ｐゴシック" charset="0"/>
              </a:rPr>
              <a:t> </a:t>
            </a:r>
            <a:r>
              <a:rPr b="1" smtClean="0">
                <a:cs typeface="ＭＳ Ｐゴシック" charset="0"/>
              </a:rPr>
              <a:t>monHash</a:t>
            </a:r>
            <a:r>
              <a:rPr smtClean="0">
                <a:cs typeface="ＭＳ Ｐゴシック" charset="0"/>
              </a:rPr>
              <a:t>  prenom "Simpson"</a:t>
            </a:r>
          </a:p>
          <a:p>
            <a:pPr marL="917575" lvl="1" indent="-514350" algn="just">
              <a:buFont typeface="+mj-lt"/>
              <a:buAutoNum type="arabicPeriod"/>
            </a:pPr>
            <a:r>
              <a:rPr b="1" smtClean="0">
                <a:cs typeface="ＭＳ Ｐゴシック" charset="0"/>
              </a:rPr>
              <a:t>HSET</a:t>
            </a:r>
            <a:r>
              <a:rPr smtClean="0">
                <a:cs typeface="ＭＳ Ｐゴシック" charset="0"/>
              </a:rPr>
              <a:t> </a:t>
            </a:r>
            <a:r>
              <a:rPr b="1" smtClean="0">
                <a:cs typeface="ＭＳ Ｐゴシック" charset="0"/>
              </a:rPr>
              <a:t>monHash</a:t>
            </a:r>
            <a:r>
              <a:rPr smtClean="0">
                <a:cs typeface="ＭＳ Ｐゴシック" charset="0"/>
              </a:rPr>
              <a:t>  sexe "Homme"</a:t>
            </a:r>
          </a:p>
          <a:p>
            <a:pPr marL="917575" lvl="1" indent="-514350" algn="just">
              <a:buFont typeface="+mj-lt"/>
              <a:buAutoNum type="arabicPeriod"/>
            </a:pPr>
            <a:endParaRPr smtClean="0">
              <a:cs typeface="ＭＳ Ｐゴシック" charset="0"/>
            </a:endParaRPr>
          </a:p>
          <a:p>
            <a:pPr marL="917575" lvl="1" indent="-514350" algn="just">
              <a:buFont typeface="+mj-lt"/>
              <a:buAutoNum type="arabicPeriod"/>
            </a:pPr>
            <a:r>
              <a:rPr b="1" smtClean="0">
                <a:cs typeface="ＭＳ Ｐゴシック" charset="0"/>
              </a:rPr>
              <a:t>HGETALL</a:t>
            </a:r>
            <a:r>
              <a:rPr smtClean="0">
                <a:cs typeface="ＭＳ Ｐゴシック" charset="0"/>
              </a:rPr>
              <a:t> monHash   //affiche tous les couples</a:t>
            </a:r>
          </a:p>
          <a:p>
            <a:pPr marL="917575" lvl="1" indent="-514350" algn="just">
              <a:buFont typeface="+mj-lt"/>
              <a:buAutoNum type="arabicPeriod"/>
            </a:pPr>
            <a:endParaRPr smtClean="0">
              <a:cs typeface="ＭＳ Ｐゴシック" charset="0"/>
            </a:endParaRPr>
          </a:p>
          <a:p>
            <a:pPr marL="917575" lvl="1" indent="-514350" algn="just">
              <a:buFont typeface="+mj-lt"/>
              <a:buAutoNum type="arabicPeriod"/>
            </a:pPr>
            <a:r>
              <a:rPr b="1" smtClean="0">
                <a:cs typeface="ＭＳ Ｐゴシック" charset="0"/>
              </a:rPr>
              <a:t>HGET</a:t>
            </a:r>
            <a:r>
              <a:rPr smtClean="0">
                <a:cs typeface="ＭＳ Ｐゴシック" charset="0"/>
              </a:rPr>
              <a:t> monHash sexe  // affiche homme la valeur de la clé sexe dans le Hash</a:t>
            </a:r>
          </a:p>
          <a:p>
            <a:pPr lvl="1" algn="just">
              <a:buFont typeface="Wingdings" pitchFamily="2" charset="2"/>
              <a:buChar char="Ø"/>
            </a:pPr>
            <a:endParaRPr smtClean="0">
              <a:cs typeface="ＭＳ Ｐゴシック" charset="0"/>
            </a:endParaRPr>
          </a:p>
          <a:p>
            <a:pPr lvl="1" algn="just">
              <a:buFont typeface="Wingdings" pitchFamily="2" charset="2"/>
              <a:buChar char="Ø"/>
            </a:pPr>
            <a:endParaRPr smtClean="0"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TYPE SET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Set(1/5)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L</a:t>
            </a:r>
            <a:r>
              <a:rPr b="1" smtClean="0"/>
              <a:t>es Sets : </a:t>
            </a:r>
            <a:r>
              <a:rPr smtClean="0">
                <a:cs typeface="ＭＳ Ｐゴシック" charset="0"/>
              </a:rPr>
              <a:t>Sont des collections d'object non ordonnés.	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: Pour ajouter une valeur à un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SCARD </a:t>
            </a:r>
            <a:r>
              <a:rPr smtClean="0"/>
              <a:t> : Pour obtenir la taille ( Cardinalité) d'un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SREM  : </a:t>
            </a:r>
            <a:r>
              <a:rPr smtClean="0"/>
              <a:t>Permet de supprimer un élément de la collection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SMEMBERS</a:t>
            </a:r>
            <a:r>
              <a:rPr smtClean="0"/>
              <a:t> : Permet d'afficher toutes les valeur d'un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SINTER</a:t>
            </a:r>
            <a:r>
              <a:rPr smtClean="0"/>
              <a:t> : Permet d'obtenir l'intersection entre deux Sets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SUNION</a:t>
            </a:r>
            <a:r>
              <a:rPr smtClean="0"/>
              <a:t> : Permet d'obtenir l'union entre deux 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Set(2/5)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endParaRPr lang="fr-FR" b="1" dirty="0" smtClean="0"/>
          </a:p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L</a:t>
            </a:r>
            <a:r>
              <a:rPr b="1" smtClean="0"/>
              <a:t>es Sets : </a:t>
            </a:r>
            <a:r>
              <a:rPr smtClean="0">
                <a:cs typeface="ＭＳ Ｐゴシック" charset="0"/>
              </a:rPr>
              <a:t>Sont des collections d'object non ordonnés.	</a:t>
            </a:r>
          </a:p>
          <a:p>
            <a:pPr lvl="1" algn="just">
              <a:buFont typeface="Wingdings" pitchFamily="2" charset="2"/>
              <a:buChar char="Ø"/>
            </a:pPr>
            <a:endParaRPr b="1"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SDIFF</a:t>
            </a:r>
            <a:r>
              <a:rPr smtClean="0"/>
              <a:t> : Permet d'obtenir la différence entre deux Sets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Ces commandes existent en version "</a:t>
            </a:r>
            <a:r>
              <a:rPr b="1" smtClean="0"/>
              <a:t>STORE</a:t>
            </a:r>
            <a:r>
              <a:rPr smtClean="0"/>
              <a:t>". </a:t>
            </a:r>
            <a:r>
              <a:rPr lang="fr-FR" dirty="0" smtClean="0"/>
              <a:t>P</a:t>
            </a:r>
            <a:r>
              <a:rPr smtClean="0"/>
              <a:t>ar exemple </a:t>
            </a:r>
            <a:r>
              <a:rPr b="1" smtClean="0"/>
              <a:t>INTERSTORE</a:t>
            </a:r>
            <a:r>
              <a:rPr smtClean="0"/>
              <a:t> permet de stocker dans un nouveau Set l'intersection de deux autres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 (3/5)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Exemples </a:t>
            </a:r>
            <a:r>
              <a:rPr b="1" smtClean="0"/>
              <a:t>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durant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romant</a:t>
            </a:r>
            <a:r>
              <a:rPr smtClean="0"/>
              <a:t> milou</a:t>
            </a:r>
          </a:p>
          <a:p>
            <a:pPr lvl="1" algn="just">
              <a:buNone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Bart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>
                <a:solidFill>
                  <a:srgbClr val="FF0000"/>
                </a:solidFill>
              </a:rPr>
              <a:t> BDD </a:t>
            </a:r>
            <a:r>
              <a:rPr smtClean="0"/>
              <a:t>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Simpson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SMEMBERS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//affichera tintin, durant, milou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SUNION </a:t>
            </a:r>
            <a:r>
              <a:rPr smtClean="0">
                <a:solidFill>
                  <a:srgbClr val="FF0000"/>
                </a:solidFill>
              </a:rPr>
              <a:t>roman BDD </a:t>
            </a:r>
            <a:r>
              <a:rPr smtClean="0"/>
              <a:t>//affichera tintin, durant, milou,  Bart et Simpson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Set(4/5)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Exemples </a:t>
            </a:r>
            <a:r>
              <a:rPr b="1" smtClean="0"/>
              <a:t>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durant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romant</a:t>
            </a:r>
            <a:r>
              <a:rPr smtClean="0"/>
              <a:t> milou</a:t>
            </a:r>
          </a:p>
          <a:p>
            <a:pPr lvl="1" algn="just">
              <a:buNone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Bart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>
                <a:solidFill>
                  <a:srgbClr val="FF0000"/>
                </a:solidFill>
              </a:rPr>
              <a:t> BDD </a:t>
            </a:r>
            <a:r>
              <a:rPr smtClean="0"/>
              <a:t>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Simpson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SDIFF </a:t>
            </a:r>
            <a:r>
              <a:rPr smtClean="0">
                <a:solidFill>
                  <a:srgbClr val="FF0000"/>
                </a:solidFill>
              </a:rPr>
              <a:t>roman BDD  </a:t>
            </a:r>
            <a:r>
              <a:rPr smtClean="0"/>
              <a:t>//affichera durant et milou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SDIFF </a:t>
            </a:r>
            <a:r>
              <a:rPr smtClean="0">
                <a:solidFill>
                  <a:srgbClr val="FF0000"/>
                </a:solidFill>
              </a:rPr>
              <a:t>BDD roman  </a:t>
            </a:r>
            <a:r>
              <a:rPr smtClean="0"/>
              <a:t>//affichera bart et Simpson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928686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Set(5/5)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Exemples </a:t>
            </a:r>
            <a:r>
              <a:rPr b="1" smtClean="0"/>
              <a:t>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</a:t>
            </a:r>
            <a:r>
              <a:rPr smtClean="0"/>
              <a:t> durant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romant</a:t>
            </a:r>
            <a:r>
              <a:rPr smtClean="0"/>
              <a:t> milou</a:t>
            </a:r>
          </a:p>
          <a:p>
            <a:pPr lvl="1" algn="just">
              <a:buNone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Bart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>
                <a:solidFill>
                  <a:srgbClr val="FF0000"/>
                </a:solidFill>
              </a:rPr>
              <a:t> BDD </a:t>
            </a:r>
            <a:r>
              <a:rPr smtClean="0"/>
              <a:t>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SADD</a:t>
            </a:r>
            <a:r>
              <a:rPr smtClean="0"/>
              <a:t> </a:t>
            </a:r>
            <a:r>
              <a:rPr smtClean="0">
                <a:solidFill>
                  <a:srgbClr val="FF0000"/>
                </a:solidFill>
              </a:rPr>
              <a:t>BDD</a:t>
            </a:r>
            <a:r>
              <a:rPr smtClean="0"/>
              <a:t> Simpson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SINTER </a:t>
            </a:r>
            <a:r>
              <a:rPr smtClean="0">
                <a:solidFill>
                  <a:srgbClr val="FF0000"/>
                </a:solidFill>
              </a:rPr>
              <a:t>roman BDD  </a:t>
            </a:r>
            <a:r>
              <a:rPr smtClean="0"/>
              <a:t>//affichera tintin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SDIFF </a:t>
            </a:r>
            <a:r>
              <a:rPr smtClean="0">
                <a:solidFill>
                  <a:srgbClr val="FF0000"/>
                </a:solidFill>
              </a:rPr>
              <a:t>BDD roman  </a:t>
            </a:r>
            <a:r>
              <a:rPr smtClean="0"/>
              <a:t>//affichera tintin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TYPE SET TRIE ou SORTED SET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 Trié (1/4)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b="1" dirty="0" smtClean="0"/>
              <a:t>L</a:t>
            </a:r>
            <a:r>
              <a:rPr b="1" smtClean="0"/>
              <a:t>es Sets triés ou Sorted Set : </a:t>
            </a:r>
            <a:r>
              <a:rPr smtClean="0"/>
              <a:t>Pour définir une sorte de Set avec une notion de "score" associé aux valeurs ajoutées, ce qui permet de faire des tris.</a:t>
            </a:r>
          </a:p>
          <a:p>
            <a:pPr algn="just">
              <a:buFont typeface="Wingdings" pitchFamily="2" charset="2"/>
              <a:buChar char="Ø"/>
            </a:pPr>
            <a:r>
              <a:rPr lang="fr-FR" dirty="0" smtClean="0">
                <a:cs typeface="ＭＳ Ｐゴシック" charset="0"/>
              </a:rPr>
              <a:t>L</a:t>
            </a:r>
            <a:r>
              <a:rPr smtClean="0">
                <a:cs typeface="ＭＳ Ｐゴシック" charset="0"/>
              </a:rPr>
              <a:t>es commandes sont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ZADD</a:t>
            </a:r>
            <a:r>
              <a:rPr smtClean="0"/>
              <a:t> : Pour ajouter une valeur à un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ZCARD </a:t>
            </a:r>
            <a:r>
              <a:rPr smtClean="0"/>
              <a:t> : Pour obtenir la taille ( Cardinalité) d'un set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ZINTER</a:t>
            </a:r>
            <a:r>
              <a:rPr smtClean="0"/>
              <a:t> : Permet d'obtenir l'intersection entre deux Sets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ZUNION</a:t>
            </a:r>
            <a:r>
              <a:rPr smtClean="0"/>
              <a:t> : Permet d'obtenir l'union entre deux Sets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ZDIFF</a:t>
            </a:r>
            <a:r>
              <a:rPr smtClean="0"/>
              <a:t> : Permet d'obtenir l'union entre deux Sets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( 5/ 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214974"/>
          </a:xfrm>
        </p:spPr>
        <p:txBody>
          <a:bodyPr/>
          <a:lstStyle/>
          <a:p>
            <a:pPr algn="just">
              <a:buNone/>
            </a:pPr>
            <a:endParaRPr sz="2800" smtClean="0"/>
          </a:p>
          <a:p>
            <a:pPr algn="just">
              <a:buNone/>
            </a:pPr>
            <a:r>
              <a:rPr lang="fr-FR" sz="2800" dirty="0" smtClean="0"/>
              <a:t>Pourquoi une base No SQL orientée clé valeur ?</a:t>
            </a:r>
          </a:p>
          <a:p>
            <a:pPr algn="just">
              <a:buNone/>
            </a:pPr>
            <a:endParaRPr lang="fr-FR" sz="2800" dirty="0" smtClean="0"/>
          </a:p>
          <a:p>
            <a:pPr algn="just"/>
            <a:r>
              <a:rPr sz="2800" smtClean="0"/>
              <a:t>Elles sont beaucoup utilisées en tant que cache, pour conserver les sessions d’un site web.</a:t>
            </a:r>
          </a:p>
          <a:p>
            <a:pPr algn="just"/>
            <a:r>
              <a:rPr sz="2800" smtClean="0"/>
              <a:t> Et plus généralement pour toutes les données que l’on ne souhaite conserver que pendant un certain laps de temps, pouvant aller de quelques secondes à quelques jours.</a:t>
            </a:r>
          </a:p>
          <a:p>
            <a:pPr algn="just"/>
            <a:r>
              <a:rPr sz="2400" u="sng" smtClean="0"/>
              <a:t>Exemple : </a:t>
            </a:r>
          </a:p>
          <a:p>
            <a:pPr lvl="1" algn="just"/>
            <a:r>
              <a:rPr smtClean="0"/>
              <a:t>gestion de panier d’achat ( Amazon)</a:t>
            </a:r>
          </a:p>
          <a:p>
            <a:pPr lvl="1" algn="just"/>
            <a:r>
              <a:rPr smtClean="0"/>
              <a:t>collecte d’événements ( jeu en ligne</a:t>
            </a:r>
            <a:r>
              <a:rPr b="1" smtClean="0"/>
              <a:t>)</a:t>
            </a: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 Trié (2/4)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dirty="0" smtClean="0">
                <a:cs typeface="ＭＳ Ｐゴシック" charset="0"/>
              </a:rPr>
              <a:t>L</a:t>
            </a:r>
            <a:r>
              <a:rPr smtClean="0">
                <a:cs typeface="ＭＳ Ｐゴシック" charset="0"/>
              </a:rPr>
              <a:t>es commandes sont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ZRANGE</a:t>
            </a:r>
            <a:r>
              <a:rPr smtClean="0"/>
              <a:t> 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ZRANGEBYSCORE</a:t>
            </a:r>
            <a:r>
              <a:rPr smtClean="0"/>
              <a:t> :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ZRANK</a:t>
            </a:r>
            <a:r>
              <a:rPr smtClean="0"/>
              <a:t>:</a:t>
            </a:r>
          </a:p>
          <a:p>
            <a:pPr algn="just">
              <a:buFont typeface="Wingdings" pitchFamily="2" charset="2"/>
              <a:buChar char="Ø"/>
            </a:pPr>
            <a:r>
              <a:rPr smtClean="0"/>
              <a:t>Exemple :  Considérons par exemple des titres de livres avec commes "score" le prix du livre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"mon premier roman" prix de 45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"un livre sur Redis" prix 65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"comment réussir son année " 50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algn="just">
              <a:buFont typeface="Wingdings" pitchFamily="2" charset="2"/>
              <a:buChar char="Ø"/>
            </a:pPr>
            <a:r>
              <a:rPr smtClean="0"/>
              <a:t>On peut afficher le Set trié dont le tri se fera automatiquement en fonction du "score"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 Trié (3/4)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smtClean="0"/>
              <a:t>Considérons par exemple des titres de livres avec commes "score" le prix du livre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"mon premier roman" prix de 45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"un livre sur Redis" prix 65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"comment réussir son année " 50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ZADD  livres  60 "mon premier roman"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ZADD  livres  45 "un livre sur Redis"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ZADD  livres  50 "comment réussir son année"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ZRANGE  livres 0  -1 // affichera 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 un livre sur Redis"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 "comment réussir son année"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 mon premier roman"</a:t>
            </a:r>
          </a:p>
          <a:p>
            <a:pPr lvl="2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Type Set Trié (4/4)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endParaRPr lang="fr-FR" dirty="0" smtClean="0"/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I</a:t>
            </a:r>
            <a:r>
              <a:rPr smtClean="0"/>
              <a:t>l est égalemzent possible d'afficher le score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ZRANGE  livres 0  -1  WITHSCORES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1" algn="just">
              <a:buNone/>
            </a:pPr>
            <a:r>
              <a:rPr smtClean="0"/>
              <a:t>// affichera 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 un livre sur Redis"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"45"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 "comment réussir son année"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"50"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 mon premier roman"</a:t>
            </a:r>
          </a:p>
          <a:p>
            <a:pPr marL="1163637" lvl="2" indent="-514350" algn="just">
              <a:buFont typeface="+mj-lt"/>
              <a:buAutoNum type="arabicParenR"/>
            </a:pPr>
            <a:r>
              <a:rPr smtClean="0"/>
              <a:t>"60"</a:t>
            </a:r>
          </a:p>
          <a:p>
            <a:pPr lvl="2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857232"/>
            <a:ext cx="8148664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Step 1 : </a:t>
            </a:r>
            <a:r>
              <a:rPr smtClean="0"/>
              <a:t>Télécharger le driver Redis pour Java : </a:t>
            </a:r>
            <a:r>
              <a:rPr b="1" smtClean="0"/>
              <a:t>Jedis : </a:t>
            </a:r>
            <a:r>
              <a:rPr smtClean="0"/>
              <a:t> </a:t>
            </a:r>
          </a:p>
          <a:p>
            <a:pPr lvl="2" algn="just">
              <a:buFont typeface="Wingdings" pitchFamily="2" charset="2"/>
              <a:buChar char="Ø"/>
            </a:pPr>
            <a:r>
              <a:rPr b="1" smtClean="0">
                <a:hlinkClick r:id="rId2"/>
              </a:rPr>
              <a:t>https://github.com/xetorthio/jedis</a:t>
            </a:r>
            <a:endParaRPr b="1" smtClean="0"/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Step 2: </a:t>
            </a:r>
            <a:r>
              <a:rPr smtClean="0"/>
              <a:t>Création de l'appliaction Java Application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Step 3 :  </a:t>
            </a:r>
            <a:r>
              <a:rPr smtClean="0"/>
              <a:t>Ajouter la librairie Jedis au projet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Step 4 </a:t>
            </a:r>
            <a:r>
              <a:rPr smtClean="0"/>
              <a:t>:   Création de la connexion :</a:t>
            </a:r>
          </a:p>
          <a:p>
            <a:pPr lvl="1" algn="just">
              <a:buNone/>
            </a:pPr>
            <a:r>
              <a:rPr smtClean="0"/>
              <a:t>		</a:t>
            </a:r>
            <a:r>
              <a:rPr b="1" smtClean="0"/>
              <a:t>Jedis   jedis = </a:t>
            </a:r>
            <a:r>
              <a:rPr b="1" smtClean="0">
                <a:solidFill>
                  <a:srgbClr val="FF0000"/>
                </a:solidFill>
              </a:rPr>
              <a:t>new</a:t>
            </a:r>
            <a:r>
              <a:rPr b="1" smtClean="0"/>
              <a:t> Jedis("localhost");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L'objet nommé </a:t>
            </a:r>
            <a:r>
              <a:rPr b="1" smtClean="0"/>
              <a:t>jedis</a:t>
            </a:r>
            <a:r>
              <a:rPr smtClean="0"/>
              <a:t> possède des méthodes permettant de manipuler tous les types de données  proposé par Redis.</a:t>
            </a:r>
          </a:p>
          <a:p>
            <a:pPr lvl="1" algn="just">
              <a:buFont typeface="Wingdings" pitchFamily="2" charset="2"/>
              <a:buChar char="Ø"/>
            </a:pPr>
            <a:r>
              <a:rPr b="1" smtClean="0"/>
              <a:t>Exemple : </a:t>
            </a:r>
          </a:p>
          <a:p>
            <a:pPr lvl="1" algn="just">
              <a:buNone/>
            </a:pPr>
            <a:r>
              <a:rPr smtClean="0"/>
              <a:t>		</a:t>
            </a:r>
            <a:r>
              <a:rPr b="1" smtClean="0"/>
              <a:t>jedis.set("Durant", "mon premier livre");</a:t>
            </a:r>
          </a:p>
          <a:p>
            <a:pPr lvl="1" algn="just">
              <a:buNone/>
            </a:pPr>
            <a:r>
              <a:rPr smtClean="0"/>
              <a:t>	cette instruction ajoute un couple dans la base Redis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857232"/>
            <a:ext cx="8148664" cy="185738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Exemple : </a:t>
            </a:r>
          </a:p>
          <a:p>
            <a:pPr lvl="1" algn="just">
              <a:buNone/>
            </a:pPr>
            <a:r>
              <a:rPr smtClean="0"/>
              <a:t>		String value = </a:t>
            </a:r>
            <a:r>
              <a:rPr b="1" smtClean="0"/>
              <a:t>jedis.get("Durant");</a:t>
            </a:r>
          </a:p>
          <a:p>
            <a:pPr lvl="1" algn="just">
              <a:buNone/>
            </a:pPr>
            <a:r>
              <a:rPr smtClean="0"/>
              <a:t>	cette instruction permet de récupérer la valeur associée à la clé Durant dans la base de données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18118" t="46289" r="35176" b="21484"/>
          <a:stretch>
            <a:fillRect/>
          </a:stretch>
        </p:blipFill>
        <p:spPr bwMode="auto">
          <a:xfrm>
            <a:off x="1142976" y="2786058"/>
            <a:ext cx="771530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Java Manipulation d'une liste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857232"/>
            <a:ext cx="8220102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Step 5 </a:t>
            </a:r>
            <a:r>
              <a:rPr smtClean="0"/>
              <a:t>: </a:t>
            </a:r>
            <a:r>
              <a:rPr b="1" smtClean="0"/>
              <a:t>Manipulation d'une liste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e</a:t>
            </a:r>
            <a:r>
              <a:rPr b="1" smtClean="0"/>
              <a:t> remplissage </a:t>
            </a:r>
            <a:r>
              <a:rPr smtClean="0"/>
              <a:t>se fait par la méthode</a:t>
            </a:r>
            <a:r>
              <a:rPr b="1" smtClean="0"/>
              <a:t> RPUSH</a:t>
            </a:r>
          </a:p>
          <a:p>
            <a:pPr lvl="2" algn="just">
              <a:buFont typeface="Wingdings" pitchFamily="2" charset="2"/>
              <a:buChar char="Ø"/>
            </a:pPr>
            <a:r>
              <a:rPr lang="fr-FR" dirty="0" smtClean="0"/>
              <a:t>N</a:t>
            </a:r>
            <a:r>
              <a:rPr smtClean="0"/>
              <a:t>om de la liste</a:t>
            </a:r>
          </a:p>
          <a:p>
            <a:pPr lvl="2"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a valeur à insérer dans la liste</a:t>
            </a:r>
          </a:p>
          <a:p>
            <a:pPr lvl="1" algn="just">
              <a:buNone/>
            </a:pPr>
            <a:r>
              <a:rPr b="1" smtClean="0"/>
              <a:t>jedis.rpush</a:t>
            </a:r>
            <a:r>
              <a:rPr smtClean="0"/>
              <a:t>("maListe","Bienvenue dans Redis");</a:t>
            </a:r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La récupération des éléments de la liste se fait par la méthode </a:t>
            </a:r>
            <a:r>
              <a:rPr b="1" smtClean="0"/>
              <a:t>lrange</a:t>
            </a:r>
          </a:p>
          <a:p>
            <a:pPr lvl="1" algn="just">
              <a:buNone/>
            </a:pPr>
            <a:r>
              <a:rPr b="1" smtClean="0"/>
              <a:t>List</a:t>
            </a:r>
            <a:r>
              <a:rPr smtClean="0"/>
              <a:t>&lt;String&gt; value =  </a:t>
            </a:r>
            <a:r>
              <a:rPr b="1" smtClean="0"/>
              <a:t>jedis.lrange</a:t>
            </a:r>
            <a:r>
              <a:rPr smtClean="0"/>
              <a:t>("maListe", 0,-1);</a:t>
            </a:r>
          </a:p>
          <a:p>
            <a:pPr lvl="1" algn="just">
              <a:buNone/>
            </a:pPr>
            <a:endParaRPr smtClean="0"/>
          </a:p>
          <a:p>
            <a:pPr lvl="1" algn="just">
              <a:buNone/>
            </a:pPr>
            <a:r>
              <a:rPr dirty="0" smtClean="0"/>
              <a:t>f</a:t>
            </a:r>
            <a:r>
              <a:rPr smtClean="0"/>
              <a:t>or(int i=0;  i &lt; value.size(); i++){</a:t>
            </a:r>
          </a:p>
          <a:p>
            <a:pPr lvl="1">
              <a:buNone/>
            </a:pPr>
            <a:r>
              <a:rPr smtClean="0"/>
              <a:t>	System.out.println("valeur  :  " + value.get(i));</a:t>
            </a:r>
          </a:p>
          <a:p>
            <a:pPr lvl="1" algn="just">
              <a:buNone/>
            </a:pPr>
            <a:r>
              <a:rPr smtClean="0"/>
              <a:t>}</a:t>
            </a:r>
          </a:p>
          <a:p>
            <a:pPr lvl="1" algn="just">
              <a:buNone/>
            </a:pPr>
            <a:r>
              <a:rPr smtClean="0"/>
              <a:t>	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472" y="857232"/>
            <a:ext cx="8362978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Step 5 </a:t>
            </a:r>
            <a:r>
              <a:rPr smtClean="0"/>
              <a:t>: </a:t>
            </a:r>
            <a:r>
              <a:rPr b="1" smtClean="0"/>
              <a:t>Manipulation d'une hash (hset)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Un hash est une structure permettant de stocker dans un même enregistrement plusieurs couples « clé/valeur »</a:t>
            </a:r>
            <a:endParaRPr smtClean="0"/>
          </a:p>
          <a:p>
            <a:pPr lvl="1" algn="just">
              <a:buNone/>
            </a:pPr>
            <a:r>
              <a:rPr sz="2400" b="1" smtClean="0"/>
              <a:t>jedis.hset</a:t>
            </a:r>
            <a:r>
              <a:rPr sz="2400" smtClean="0"/>
              <a:t>("monHash","Durant","mon premier roman");</a:t>
            </a:r>
          </a:p>
          <a:p>
            <a:pPr lvl="1" algn="just">
              <a:buNone/>
            </a:pPr>
            <a:r>
              <a:rPr sz="2400" b="1" smtClean="0"/>
              <a:t>jedis.hset</a:t>
            </a:r>
            <a:r>
              <a:rPr sz="2400" smtClean="0"/>
              <a:t>("monHash","Tintin","Un livre sur Redis");</a:t>
            </a:r>
          </a:p>
          <a:p>
            <a:pPr lvl="1" algn="just">
              <a:buNone/>
            </a:pPr>
            <a:r>
              <a:rPr sz="2400" b="1" smtClean="0"/>
              <a:t>jedis.hset</a:t>
            </a:r>
            <a:r>
              <a:rPr sz="2400" smtClean="0"/>
              <a:t>("monHash","Francis","Comment réussir son année");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a consultation du contenu se fait par la manipulation d'un </a:t>
            </a:r>
            <a:r>
              <a:rPr b="1" smtClean="0"/>
              <a:t>Map </a:t>
            </a:r>
            <a:r>
              <a:rPr smtClean="0"/>
              <a:t>au sens algorithmique du terme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I</a:t>
            </a:r>
            <a:r>
              <a:rPr smtClean="0"/>
              <a:t>l faut donc définir un objet </a:t>
            </a:r>
            <a:r>
              <a:rPr b="1" smtClean="0"/>
              <a:t>Map &lt;String,String&gt; </a:t>
            </a:r>
            <a:r>
              <a:rPr smtClean="0"/>
              <a:t>et initialiser cet objet en utilisant la méthode </a:t>
            </a:r>
            <a:r>
              <a:rPr b="1" smtClean="0"/>
              <a:t>hgetall</a:t>
            </a:r>
            <a:r>
              <a:rPr smtClean="0"/>
              <a:t>	 qui reçoit en paramètre le nom du hash </a:t>
            </a:r>
          </a:p>
          <a:p>
            <a:pPr lvl="1" algn="just">
              <a:buFont typeface="Wingdings" pitchFamily="2" charset="2"/>
              <a:buChar char="Ø"/>
            </a:pPr>
            <a:endParaRPr smtClean="0"/>
          </a:p>
          <a:p>
            <a:pPr lvl="2" algn="just">
              <a:buFont typeface="Wingdings" pitchFamily="2" charset="2"/>
              <a:buChar char="Ø"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472" y="857232"/>
            <a:ext cx="8362978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Step 5 </a:t>
            </a:r>
            <a:r>
              <a:rPr smtClean="0"/>
              <a:t>: </a:t>
            </a:r>
            <a:r>
              <a:rPr b="1" smtClean="0"/>
              <a:t>Manipulation d'une hash (hset)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I</a:t>
            </a:r>
            <a:r>
              <a:rPr smtClean="0"/>
              <a:t>l faut donc définir un objet </a:t>
            </a:r>
            <a:r>
              <a:rPr b="1" smtClean="0"/>
              <a:t>Map &lt;String,String&gt; </a:t>
            </a:r>
            <a:r>
              <a:rPr smtClean="0"/>
              <a:t>et initialiser cet objet en utilisant la méthode </a:t>
            </a:r>
            <a:r>
              <a:rPr b="1" smtClean="0"/>
              <a:t>hgetall</a:t>
            </a:r>
            <a:r>
              <a:rPr smtClean="0"/>
              <a:t>	 qui reçoit en paramètre le nom du hash </a:t>
            </a:r>
          </a:p>
          <a:p>
            <a:pPr lvl="1" algn="just">
              <a:buFont typeface="Wingdings" pitchFamily="2" charset="2"/>
              <a:buChar char="Ø"/>
            </a:pPr>
            <a:endParaRPr b="1" smtClean="0"/>
          </a:p>
          <a:p>
            <a:pPr lvl="2" algn="just">
              <a:buNone/>
            </a:pPr>
            <a:r>
              <a:rPr b="1" smtClean="0"/>
              <a:t>Map&lt; String,String&gt; </a:t>
            </a:r>
            <a:r>
              <a:rPr smtClean="0"/>
              <a:t>map =</a:t>
            </a:r>
            <a:r>
              <a:rPr b="1" smtClean="0"/>
              <a:t> jedis.hgetall</a:t>
            </a:r>
            <a:r>
              <a:rPr smtClean="0"/>
              <a:t>("monHash");</a:t>
            </a:r>
          </a:p>
          <a:p>
            <a:pPr lvl="2" algn="just">
              <a:buNone/>
            </a:pP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Une fois l'objet map initialisé, l'affichage du contenu de la map se fait de manière classique</a:t>
            </a:r>
          </a:p>
          <a:p>
            <a:pPr lvl="2" algn="just">
              <a:buFont typeface="Wingdings" pitchFamily="2" charset="2"/>
              <a:buChar char="Ø"/>
            </a:pPr>
            <a:r>
              <a:rPr lang="fr-FR" dirty="0" smtClean="0"/>
              <a:t>R</a:t>
            </a:r>
            <a:r>
              <a:rPr smtClean="0"/>
              <a:t>écupération de la liste des keys dans un set : </a:t>
            </a:r>
          </a:p>
          <a:p>
            <a:pPr lvl="2" algn="just">
              <a:buNone/>
            </a:pPr>
            <a:r>
              <a:rPr b="1" smtClean="0"/>
              <a:t>			Set listeKeys = map.keySet();</a:t>
            </a:r>
          </a:p>
          <a:p>
            <a:pPr lvl="2" algn="just">
              <a:buFont typeface="Wingdings" pitchFamily="2" charset="2"/>
              <a:buChar char="Ø"/>
            </a:pPr>
            <a:r>
              <a:rPr lang="fr-FR" dirty="0" smtClean="0"/>
              <a:t>C</a:t>
            </a:r>
            <a:r>
              <a:rPr smtClean="0"/>
              <a:t>réation d'une itération sur cette liste :</a:t>
            </a:r>
          </a:p>
          <a:p>
            <a:pPr lvl="2" algn="just">
              <a:buNone/>
            </a:pPr>
            <a:r>
              <a:rPr smtClean="0"/>
              <a:t>			</a:t>
            </a:r>
            <a:r>
              <a:rPr b="1" smtClean="0"/>
              <a:t>Iterator iterateur = listeKeys.iterator();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472" y="857232"/>
            <a:ext cx="8362978" cy="5786478"/>
          </a:xfrm>
        </p:spPr>
        <p:txBody>
          <a:bodyPr/>
          <a:lstStyle/>
          <a:p>
            <a:pPr lvl="1" algn="just">
              <a:buFont typeface="Wingdings" pitchFamily="2" charset="2"/>
              <a:buChar char="Ø"/>
            </a:pPr>
            <a:r>
              <a:rPr b="1" smtClean="0"/>
              <a:t>Step 5 </a:t>
            </a:r>
            <a:r>
              <a:rPr smtClean="0"/>
              <a:t>: </a:t>
            </a:r>
            <a:r>
              <a:rPr b="1" smtClean="0"/>
              <a:t>Manipulation d'une hash (hset)</a:t>
            </a:r>
            <a:endParaRPr smtClean="0"/>
          </a:p>
          <a:p>
            <a:pPr lvl="1" algn="just">
              <a:buFont typeface="Wingdings" pitchFamily="2" charset="2"/>
              <a:buChar char="Ø"/>
            </a:pPr>
            <a:r>
              <a:rPr smtClean="0"/>
              <a:t>Une fois l'objet map initialisé, l'affichage du contenu de la map se fait de manière classique</a:t>
            </a:r>
          </a:p>
          <a:p>
            <a:pPr lvl="2" algn="just">
              <a:buFont typeface="Wingdings" pitchFamily="2" charset="2"/>
              <a:buChar char="Ø"/>
            </a:pPr>
            <a:r>
              <a:rPr smtClean="0"/>
              <a:t>Définition de la boucle pour parcourir l'ensemble des élémaents</a:t>
            </a:r>
          </a:p>
          <a:p>
            <a:pPr lvl="2" algn="just">
              <a:buNone/>
            </a:pPr>
            <a:r>
              <a:rPr b="1" smtClean="0"/>
              <a:t>	Set listeKeys=map.keySet();</a:t>
            </a:r>
          </a:p>
          <a:p>
            <a:pPr lvl="2" algn="just">
              <a:buNone/>
            </a:pPr>
            <a:r>
              <a:rPr b="1" smtClean="0"/>
              <a:t>	Iterator iterateur = listkeys.iterator();</a:t>
            </a:r>
          </a:p>
          <a:p>
            <a:pPr lvl="2" algn="just">
              <a:buNone/>
            </a:pPr>
            <a:endParaRPr b="1" smtClean="0"/>
          </a:p>
          <a:p>
            <a:pPr lvl="2" algn="just">
              <a:buNone/>
            </a:pPr>
            <a:r>
              <a:rPr b="1" smtClean="0"/>
              <a:t>	while (iterateur.hasNext()) {</a:t>
            </a:r>
          </a:p>
          <a:p>
            <a:pPr lvl="2" algn="just">
              <a:buNone/>
            </a:pPr>
            <a:endParaRPr b="1" smtClean="0"/>
          </a:p>
          <a:p>
            <a:pPr lvl="2" algn="just">
              <a:buNone/>
            </a:pPr>
            <a:r>
              <a:rPr b="1" smtClean="0"/>
              <a:t>		Object key = iterateur.next();</a:t>
            </a:r>
          </a:p>
          <a:p>
            <a:pPr lvl="2" algn="just">
              <a:buNone/>
            </a:pPr>
            <a:r>
              <a:rPr b="1" smtClean="0"/>
              <a:t>		System.out.println( key + " =&gt;" + map.get(key));</a:t>
            </a:r>
          </a:p>
          <a:p>
            <a:pPr lvl="2" algn="just">
              <a:buNone/>
            </a:pPr>
            <a:endParaRPr b="1" smtClean="0"/>
          </a:p>
          <a:p>
            <a:pPr lvl="2" algn="just">
              <a:buNone/>
            </a:pPr>
            <a:r>
              <a:rPr b="1" smtClean="0"/>
              <a:t>	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( 6 / 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2428892"/>
          </a:xfrm>
        </p:spPr>
        <p:txBody>
          <a:bodyPr/>
          <a:lstStyle/>
          <a:p>
            <a:pPr>
              <a:buNone/>
            </a:pPr>
            <a:r>
              <a:rPr sz="2800" smtClean="0"/>
              <a:t>Principales solutions du marché</a:t>
            </a:r>
          </a:p>
          <a:p>
            <a:endParaRPr sz="2800" smtClean="0"/>
          </a:p>
          <a:p>
            <a:endParaRPr sz="2400" smtClean="0"/>
          </a:p>
        </p:txBody>
      </p:sp>
      <p:pic>
        <p:nvPicPr>
          <p:cNvPr id="30722" name="Picture 2" descr="illu-nossql-clef-valeur-techn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928802"/>
            <a:ext cx="7143800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0"/>
            <a:ext cx="7362846" cy="785794"/>
          </a:xfrm>
        </p:spPr>
        <p:txBody>
          <a:bodyPr>
            <a:normAutofit/>
          </a:bodyPr>
          <a:lstStyle/>
          <a:p>
            <a:pPr algn="ctr"/>
            <a:r>
              <a:rPr smtClean="0"/>
              <a:t>Redis </a:t>
            </a:r>
            <a:r>
              <a:rPr lang="fr-FR" dirty="0" smtClean="0"/>
              <a:t>–</a:t>
            </a:r>
            <a:r>
              <a:rPr smtClean="0"/>
              <a:t> Java (1/)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5922" t="23437" r="25878" b="6250"/>
          <a:stretch>
            <a:fillRect/>
          </a:stretch>
        </p:blipFill>
        <p:spPr bwMode="auto">
          <a:xfrm>
            <a:off x="1071538" y="1071546"/>
            <a:ext cx="792958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Java Manipulation d'un Set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14414" y="1000108"/>
            <a:ext cx="7499350" cy="5429288"/>
          </a:xfrm>
        </p:spPr>
        <p:txBody>
          <a:bodyPr/>
          <a:lstStyle/>
          <a:p>
            <a:r>
              <a:rPr lang="fr-FR" dirty="0" smtClean="0"/>
              <a:t>L</a:t>
            </a:r>
            <a:r>
              <a:rPr smtClean="0"/>
              <a:t>es sets sont des collections d'objets non ordonnées.</a:t>
            </a:r>
          </a:p>
          <a:p>
            <a:r>
              <a:rPr lang="fr-FR" dirty="0" smtClean="0"/>
              <a:t>C</a:t>
            </a:r>
            <a:r>
              <a:rPr smtClean="0"/>
              <a:t>omme précédemment, deux sets sont définis</a:t>
            </a:r>
          </a:p>
          <a:p>
            <a:r>
              <a:rPr lang="fr-FR" dirty="0" smtClean="0"/>
              <a:t>L</a:t>
            </a:r>
            <a:r>
              <a:rPr smtClean="0"/>
              <a:t>e premier contient les auteurs de bande déssinées et le second les auteurs de livres "classiques"</a:t>
            </a:r>
          </a:p>
          <a:p>
            <a:r>
              <a:rPr lang="fr-FR" dirty="0" smtClean="0"/>
              <a:t>P</a:t>
            </a:r>
            <a:r>
              <a:rPr smtClean="0"/>
              <a:t>armis les auteurs de bandes dessinées sont : Delisse, Marcedo, ey Manning</a:t>
            </a:r>
          </a:p>
          <a:p>
            <a:r>
              <a:rPr smtClean="0"/>
              <a:t>Parmis les auteurs de livre classique : Durant, Tintin et Milou</a:t>
            </a:r>
          </a:p>
          <a:p>
            <a:r>
              <a:rPr lang="fr-FR" dirty="0" smtClean="0"/>
              <a:t>C</a:t>
            </a:r>
            <a:r>
              <a:rPr smtClean="0"/>
              <a:t>es deux ensembles sont fusionnés pour créer une liste générale des auteurs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7929618" cy="5857892"/>
          </a:xfrm>
        </p:spPr>
        <p:txBody>
          <a:bodyPr/>
          <a:lstStyle/>
          <a:p>
            <a:r>
              <a:rPr smtClean="0"/>
              <a:t>Creation de l'ensemble contenant les auteurs de roman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jedis.sadd("roman","tintin");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jedis.sadd("roman","durant");</a:t>
            </a:r>
            <a:endParaRPr smtClean="0"/>
          </a:p>
          <a:p>
            <a:pPr>
              <a:buNone/>
            </a:pPr>
            <a:r>
              <a:rPr b="1" smtClean="0"/>
              <a:t>	jedis.sadd("roman","milou");</a:t>
            </a:r>
            <a:endParaRPr smtClean="0"/>
          </a:p>
          <a:p>
            <a:r>
              <a:rPr lang="fr-FR" dirty="0" smtClean="0"/>
              <a:t>A</a:t>
            </a:r>
            <a:r>
              <a:rPr smtClean="0"/>
              <a:t>uteurs de Bandes dessinées</a:t>
            </a:r>
          </a:p>
          <a:p>
            <a:pPr>
              <a:buNone/>
            </a:pPr>
            <a:r>
              <a:rPr b="1" smtClean="0"/>
              <a:t>	jedis.sadd("BDD","delisse");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jedis.sadd("BDD","menning");</a:t>
            </a:r>
            <a:endParaRPr smtClean="0"/>
          </a:p>
          <a:p>
            <a:pPr>
              <a:buNone/>
            </a:pPr>
            <a:r>
              <a:rPr b="1" smtClean="0"/>
              <a:t>	jedis.sadd("BDD","macedo");</a:t>
            </a:r>
          </a:p>
          <a:p>
            <a:pPr>
              <a:buFont typeface="Arial" pitchFamily="34" charset="0"/>
              <a:buChar char="•"/>
            </a:pPr>
            <a:r>
              <a:rPr smtClean="0"/>
              <a:t>On peut fusionner les sets en utilisant </a:t>
            </a:r>
            <a:r>
              <a:rPr b="1" smtClean="0"/>
              <a:t>sunion</a:t>
            </a:r>
          </a:p>
          <a:p>
            <a:pPr>
              <a:buNone/>
            </a:pPr>
            <a:r>
              <a:rPr lang="fr-FR" sz="2400" b="1" dirty="0" smtClean="0"/>
              <a:t>S</a:t>
            </a:r>
            <a:r>
              <a:rPr sz="2400" b="1" smtClean="0"/>
              <a:t>et&lt;String&gt; auteurs = jedis.sunion("roman","BDD")</a:t>
            </a:r>
          </a:p>
          <a:p>
            <a:pPr>
              <a:buNone/>
            </a:pPr>
            <a:endParaRPr b="1" smtClean="0"/>
          </a:p>
          <a:p>
            <a:pPr>
              <a:buNone/>
            </a:pPr>
            <a:endParaRPr b="1" smtClean="0"/>
          </a:p>
          <a:p>
            <a:pPr>
              <a:buNone/>
            </a:pPr>
            <a:endParaRPr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1056" cy="5857892"/>
          </a:xfrm>
        </p:spPr>
        <p:txBody>
          <a:bodyPr/>
          <a:lstStyle/>
          <a:p>
            <a:r>
              <a:rPr smtClean="0"/>
              <a:t>Creation de l'ensemble contenant les auteurs de roman</a:t>
            </a:r>
          </a:p>
          <a:p>
            <a:pPr>
              <a:buNone/>
            </a:pPr>
            <a:endParaRPr sz="2400" b="1" smtClean="0"/>
          </a:p>
          <a:p>
            <a:pPr>
              <a:buNone/>
            </a:pPr>
            <a:r>
              <a:rPr sz="2400" b="1" smtClean="0"/>
              <a:t>Set&lt;String&gt; auteurs = jedis.sunion("roman","BDD")</a:t>
            </a:r>
          </a:p>
          <a:p>
            <a:pPr>
              <a:buNone/>
            </a:pPr>
            <a:endParaRPr sz="2400" b="1" smtClean="0"/>
          </a:p>
          <a:p>
            <a:r>
              <a:rPr lang="fr-FR" sz="2800" dirty="0" smtClean="0"/>
              <a:t>L</a:t>
            </a:r>
            <a:r>
              <a:rPr sz="2800" smtClean="0"/>
              <a:t>'affichage peut se faire simplement par la méthode </a:t>
            </a:r>
            <a:r>
              <a:rPr sz="2400" b="1" smtClean="0"/>
              <a:t>smembers </a:t>
            </a:r>
            <a:r>
              <a:rPr sz="2800" smtClean="0"/>
              <a:t>qui</a:t>
            </a:r>
            <a:r>
              <a:rPr sz="2400" b="1" smtClean="0"/>
              <a:t> </a:t>
            </a:r>
            <a:r>
              <a:rPr sz="2800" smtClean="0"/>
              <a:t>permet d'obtenir l'ensemble des éléments du Set. Ensuite on peut afficher directement la variable qui est de typs Set&lt;String&gt;	</a:t>
            </a:r>
          </a:p>
          <a:p>
            <a:pPr>
              <a:buNone/>
            </a:pPr>
            <a:r>
              <a:rPr sz="2400" b="1" smtClean="0"/>
              <a:t>Set&lt;String&gt; valueBDD = jedis.smembers("BDD");</a:t>
            </a:r>
          </a:p>
          <a:p>
            <a:pPr>
              <a:buNone/>
            </a:pPr>
            <a:r>
              <a:rPr sz="2400" b="1" smtClean="0"/>
              <a:t>System.out.println("Auteurs de BD ="+ valueBDD);</a:t>
            </a:r>
          </a:p>
          <a:p>
            <a:pPr>
              <a:buNone/>
            </a:pPr>
            <a:endParaRPr sz="2400" smtClean="0"/>
          </a:p>
          <a:p>
            <a:pPr>
              <a:buNone/>
            </a:pPr>
            <a:endParaRPr b="1" smtClean="0"/>
          </a:p>
          <a:p>
            <a:pPr>
              <a:buNone/>
            </a:pPr>
            <a:endParaRPr b="1" smtClean="0"/>
          </a:p>
          <a:p>
            <a:pPr>
              <a:buNone/>
            </a:pPr>
            <a:endParaRPr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1056" cy="5857892"/>
          </a:xfrm>
        </p:spPr>
        <p:txBody>
          <a:bodyPr/>
          <a:lstStyle/>
          <a:p>
            <a:endParaRPr smtClean="0"/>
          </a:p>
          <a:p>
            <a:r>
              <a:rPr smtClean="0"/>
              <a:t>Creation de l'ensemble contenant les auteurs de roman</a:t>
            </a:r>
            <a:endParaRPr sz="2400" b="1" smtClean="0"/>
          </a:p>
          <a:p>
            <a:r>
              <a:rPr sz="2800" smtClean="0"/>
              <a:t>Pour l'affichage une autre manière de procéder consiste à parcourir les éléments du Set avec un </a:t>
            </a:r>
            <a:r>
              <a:rPr sz="2800" b="1" smtClean="0"/>
              <a:t>Iterator</a:t>
            </a:r>
            <a:r>
              <a:rPr sz="2800" smtClean="0"/>
              <a:t>	</a:t>
            </a:r>
          </a:p>
          <a:p>
            <a:pPr>
              <a:buNone/>
            </a:pPr>
            <a:r>
              <a:rPr sz="2400" b="1" smtClean="0"/>
              <a:t>Iterator&lt;String&gt; itBD = auteurs.iterator();</a:t>
            </a:r>
          </a:p>
          <a:p>
            <a:pPr>
              <a:buNone/>
            </a:pPr>
            <a:endParaRPr sz="2400" b="1" smtClean="0"/>
          </a:p>
          <a:p>
            <a:pPr>
              <a:buNone/>
            </a:pPr>
            <a:r>
              <a:rPr sz="2400" b="1" smtClean="0"/>
              <a:t>	while(itBD.hasNext()) {</a:t>
            </a:r>
          </a:p>
          <a:p>
            <a:pPr>
              <a:buNone/>
            </a:pPr>
            <a:r>
              <a:rPr sz="2400" b="1" smtClean="0"/>
              <a:t>		String Nom = (String) itBD.next();</a:t>
            </a:r>
          </a:p>
          <a:p>
            <a:pPr>
              <a:buNone/>
            </a:pPr>
            <a:r>
              <a:rPr sz="2400" b="1" smtClean="0"/>
              <a:t>		System.out.println("auteur : " + Nom); </a:t>
            </a:r>
          </a:p>
          <a:p>
            <a:pPr>
              <a:buNone/>
            </a:pPr>
            <a:r>
              <a:rPr sz="2400" b="1" smtClean="0"/>
              <a:t>	}</a:t>
            </a:r>
            <a:endParaRPr sz="2400" smtClean="0"/>
          </a:p>
          <a:p>
            <a:pPr>
              <a:buNone/>
            </a:pPr>
            <a:endParaRPr b="1" smtClean="0"/>
          </a:p>
          <a:p>
            <a:pPr>
              <a:buNone/>
            </a:pPr>
            <a:endParaRPr b="1" smtClean="0"/>
          </a:p>
          <a:p>
            <a:pPr>
              <a:buNone/>
            </a:pPr>
            <a:endParaRPr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5256" t="15625" r="26427" b="6250"/>
          <a:stretch>
            <a:fillRect/>
          </a:stretch>
        </p:blipFill>
        <p:spPr bwMode="auto">
          <a:xfrm>
            <a:off x="1500166" y="857232"/>
            <a:ext cx="6286544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Java Manipulation d'un Set trié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7929618" cy="5357850"/>
          </a:xfrm>
        </p:spPr>
        <p:txBody>
          <a:bodyPr/>
          <a:lstStyle/>
          <a:p>
            <a:r>
              <a:rPr lang="fr-FR" dirty="0" smtClean="0"/>
              <a:t>L</a:t>
            </a:r>
            <a:r>
              <a:rPr smtClean="0"/>
              <a:t>e Set trié ou Sorted Set pour définir des Set avec une notion de "score" associé aux valeurs ajoutées, ce qui permet de faire des tris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jedis.zadd("livre",45,"livre sur Redis");</a:t>
            </a:r>
          </a:p>
          <a:p>
            <a:pPr>
              <a:buNone/>
            </a:pPr>
            <a:r>
              <a:rPr smtClean="0"/>
              <a:t>	</a:t>
            </a:r>
            <a:r>
              <a:rPr b="1" smtClean="0"/>
              <a:t>jedis.zadd("livre",60,"NoSQL");</a:t>
            </a:r>
            <a:endParaRPr smtClean="0"/>
          </a:p>
          <a:p>
            <a:pPr>
              <a:buNone/>
            </a:pPr>
            <a:r>
              <a:rPr b="1" smtClean="0"/>
              <a:t>  jedis.zadd("livre",15,"les réseaux");</a:t>
            </a:r>
          </a:p>
          <a:p>
            <a:pPr>
              <a:buNone/>
            </a:pPr>
            <a:endParaRPr smtClean="0"/>
          </a:p>
          <a:p>
            <a:r>
              <a:rPr lang="fr-FR" dirty="0" smtClean="0"/>
              <a:t>Récupération des données </a:t>
            </a:r>
            <a:r>
              <a:rPr lang="fr-FR" b="1" dirty="0" err="1" smtClean="0"/>
              <a:t>zrange</a:t>
            </a:r>
            <a:endParaRPr lang="fr-FR" b="1" dirty="0" smtClean="0"/>
          </a:p>
          <a:p>
            <a:endParaRPr b="1" smtClean="0"/>
          </a:p>
          <a:p>
            <a:pPr>
              <a:buNone/>
            </a:pPr>
            <a:r>
              <a:rPr sz="2800" b="1" smtClean="0"/>
              <a:t>Set&lt;String&gt; value = jedis.zrange("livre",0,-1);</a:t>
            </a:r>
          </a:p>
          <a:p>
            <a:pPr>
              <a:buNone/>
            </a:pPr>
            <a:r>
              <a:rPr sz="2800" b="1" smtClean="0"/>
              <a:t>System.out.println("liste livre triés=" + value);</a:t>
            </a:r>
            <a:r>
              <a:rPr b="1" smtClean="0"/>
              <a:t>	</a:t>
            </a:r>
          </a:p>
          <a:p>
            <a:pPr>
              <a:buNone/>
            </a:pPr>
            <a:endParaRPr b="1" smtClean="0"/>
          </a:p>
          <a:p>
            <a:pPr>
              <a:buNone/>
            </a:pPr>
            <a:endParaRPr smtClean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/>
          <a:lstStyle/>
          <a:p>
            <a:pPr algn="ctr"/>
            <a:r>
              <a:rPr smtClean="0"/>
              <a:t>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7929618" cy="5357850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Affichage de l’ensemble des livres</a:t>
            </a:r>
            <a:endParaRPr smtClean="0"/>
          </a:p>
          <a:p>
            <a:pPr>
              <a:buNone/>
            </a:pPr>
            <a:endParaRPr b="1" smtClean="0"/>
          </a:p>
          <a:p>
            <a:pPr>
              <a:buNone/>
            </a:pPr>
            <a:r>
              <a:rPr sz="2800" b="1" smtClean="0"/>
              <a:t>Iterator&lt;String&gt; itLivre = value.iterator();</a:t>
            </a:r>
          </a:p>
          <a:p>
            <a:pPr>
              <a:buNone/>
            </a:pPr>
            <a:r>
              <a:rPr lang="fr-FR" sz="2800" b="1" dirty="0" smtClean="0"/>
              <a:t>I</a:t>
            </a:r>
            <a:r>
              <a:rPr sz="2800" b="1" smtClean="0"/>
              <a:t>nt i =1;</a:t>
            </a:r>
          </a:p>
          <a:p>
            <a:pPr>
              <a:buNone/>
            </a:pPr>
            <a:r>
              <a:rPr lang="fr-FR" sz="2800" b="1" dirty="0" smtClean="0"/>
              <a:t>W</a:t>
            </a:r>
            <a:r>
              <a:rPr sz="2800" b="1" smtClean="0"/>
              <a:t>hile (itLivre.hasNext()){</a:t>
            </a:r>
          </a:p>
          <a:p>
            <a:pPr>
              <a:buNone/>
            </a:pPr>
            <a:r>
              <a:rPr sz="2800" b="1" smtClean="0"/>
              <a:t>	String Nom = (String)itLivre.Next();</a:t>
            </a:r>
          </a:p>
          <a:p>
            <a:pPr>
              <a:buNone/>
            </a:pPr>
            <a:r>
              <a:rPr sz="2800" b="1" smtClean="0"/>
              <a:t>	System.out.println("livre en pos"+ i " : "+ Nom);</a:t>
            </a:r>
          </a:p>
          <a:p>
            <a:pPr>
              <a:buNone/>
            </a:pPr>
            <a:r>
              <a:rPr sz="2800" b="1" smtClean="0"/>
              <a:t>	i++;</a:t>
            </a:r>
          </a:p>
          <a:p>
            <a:pPr>
              <a:buNone/>
            </a:pPr>
            <a:r>
              <a:rPr sz="2800" b="1" smtClean="0"/>
              <a:t>}</a:t>
            </a:r>
            <a:endParaRPr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clé / valeur ( 7 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5143536"/>
          </a:xfrm>
        </p:spPr>
        <p:txBody>
          <a:bodyPr/>
          <a:lstStyle/>
          <a:p>
            <a:pPr>
              <a:buNone/>
            </a:pPr>
            <a:r>
              <a:rPr sz="2800" b="1" smtClean="0"/>
              <a:t>Quelles sont leurs forces ?</a:t>
            </a:r>
            <a:endParaRPr sz="2800" smtClean="0"/>
          </a:p>
          <a:p>
            <a:r>
              <a:rPr sz="2800" smtClean="0"/>
              <a:t>Leur simplicité, scalabilité, disponibilité</a:t>
            </a:r>
          </a:p>
          <a:p>
            <a:r>
              <a:rPr sz="2800" smtClean="0"/>
              <a:t>Très bonnes  performances dans la mesure où les lectures et écritures sont réduites à un accès disque simple</a:t>
            </a:r>
          </a:p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b="1" smtClean="0"/>
              <a:t>Quelles sont leurs Faiblesses ?</a:t>
            </a:r>
            <a:endParaRPr sz="2800" smtClean="0"/>
          </a:p>
          <a:p>
            <a:r>
              <a:rPr sz="2800" smtClean="0"/>
              <a:t>Pas de requêtes sur le contenu des objets stockés</a:t>
            </a:r>
          </a:p>
          <a:p>
            <a:r>
              <a:rPr sz="2800" smtClean="0"/>
              <a:t>Non-conservation des relations entre les objets  (elles ne sont pas faites pour les contextes où la modélisation métier est complexe)</a:t>
            </a:r>
          </a:p>
          <a:p>
            <a:endParaRPr sz="2800" smtClean="0"/>
          </a:p>
          <a:p>
            <a:endParaRPr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Mini Projet 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mtClean="0"/>
              <a:t>Gestion de Produits </a:t>
            </a:r>
            <a:r>
              <a:rPr lang="fr-FR" dirty="0" smtClean="0"/>
              <a:t>–</a:t>
            </a:r>
            <a:r>
              <a:rPr smtClean="0"/>
              <a:t> Catégories</a:t>
            </a:r>
          </a:p>
          <a:p>
            <a:r>
              <a:rPr smtClean="0"/>
              <a:t>On considère qu'un produit appartient à une et une seule catégorie</a:t>
            </a:r>
          </a:p>
          <a:p>
            <a:r>
              <a:rPr lang="fr-FR" dirty="0" smtClean="0"/>
              <a:t>U</a:t>
            </a:r>
            <a:r>
              <a:rPr smtClean="0"/>
              <a:t>n catégorie contient un ou plusieurs produits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Créer un application JavaRedis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Ajouter le driver Redis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Concever une interface permettant d'enregister une catégorie, un produit et le lien entre produit et catégorie dans une base de données Redis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Mini Projet 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85860"/>
            <a:ext cx="7934350" cy="552440"/>
          </a:xfrm>
        </p:spPr>
        <p:txBody>
          <a:bodyPr/>
          <a:lstStyle/>
          <a:p>
            <a:r>
              <a:rPr smtClean="0"/>
              <a:t>Exemple d'interface gestion livre - Auteur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9766" t="17578" r="22035" b="13086"/>
          <a:stretch>
            <a:fillRect/>
          </a:stretch>
        </p:blipFill>
        <p:spPr bwMode="auto">
          <a:xfrm>
            <a:off x="1214414" y="1785926"/>
            <a:ext cx="757242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Mini Projet Redis - Java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804990"/>
            <a:ext cx="7934350" cy="552440"/>
          </a:xfrm>
        </p:spPr>
        <p:txBody>
          <a:bodyPr/>
          <a:lstStyle/>
          <a:p>
            <a:r>
              <a:rPr smtClean="0"/>
              <a:t>MCD :  gestion livre - Auteur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9217" t="33203" r="21486" b="38476"/>
          <a:stretch>
            <a:fillRect/>
          </a:stretch>
        </p:blipFill>
        <p:spPr bwMode="auto">
          <a:xfrm>
            <a:off x="1214414" y="2571744"/>
            <a:ext cx="7715304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10.	Cassandra console et Java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939784"/>
          </a:xfrm>
        </p:spPr>
        <p:txBody>
          <a:bodyPr/>
          <a:lstStyle/>
          <a:p>
            <a:pPr algn="ctr"/>
            <a:r>
              <a:rPr smtClean="0"/>
              <a:t>Présentation Cassandra (1/2)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85860"/>
            <a:ext cx="7862912" cy="5357850"/>
          </a:xfrm>
        </p:spPr>
        <p:txBody>
          <a:bodyPr/>
          <a:lstStyle/>
          <a:p>
            <a:r>
              <a:rPr smtClean="0"/>
              <a:t>Cassandra est une base de données NoSQL orientée colonne.</a:t>
            </a:r>
          </a:p>
          <a:p>
            <a:r>
              <a:rPr smtClean="0"/>
              <a:t>Dévellopé par facebook en 2007 et cédé à la fondation Apache en 2008</a:t>
            </a:r>
          </a:p>
          <a:p>
            <a:r>
              <a:rPr smtClean="0"/>
              <a:t>Cassandra est un projet Open Source</a:t>
            </a:r>
          </a:p>
          <a:p>
            <a:r>
              <a:rPr smtClean="0"/>
              <a:t>Utilisé entre autre par Twitter, NetFlix ou cisco WebEx</a:t>
            </a:r>
          </a:p>
          <a:p>
            <a:r>
              <a:rPr smtClean="0"/>
              <a:t>Cassandra à les avantages suivants</a:t>
            </a:r>
          </a:p>
          <a:p>
            <a:pPr lvl="1"/>
            <a:r>
              <a:rPr smtClean="0"/>
              <a:t>Tolérance aux pannes (Grâce aux mécanisme de réplication de données</a:t>
            </a:r>
          </a:p>
          <a:p>
            <a:pPr lvl="1"/>
            <a:r>
              <a:rPr smtClean="0"/>
              <a:t>Haute disponibilité</a:t>
            </a:r>
          </a:p>
          <a:p>
            <a:pPr lvl="1"/>
            <a:r>
              <a:rPr smtClean="0"/>
              <a:t>Open Source</a:t>
            </a:r>
            <a:endParaRPr lang="fr-FR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Présentation Cassandra (2/2)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85860"/>
            <a:ext cx="7862912" cy="4929222"/>
          </a:xfrm>
        </p:spPr>
        <p:txBody>
          <a:bodyPr/>
          <a:lstStyle/>
          <a:p>
            <a:endParaRPr smtClean="0"/>
          </a:p>
          <a:p>
            <a:r>
              <a:rPr smtClean="0"/>
              <a:t>Comme </a:t>
            </a:r>
            <a:r>
              <a:rPr smtClean="0"/>
              <a:t>inconvénients :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enteur</a:t>
            </a:r>
          </a:p>
          <a:p>
            <a:pPr lvl="1"/>
            <a:r>
              <a:rPr smtClean="0"/>
              <a:t>Pas d'interface graphique</a:t>
            </a:r>
          </a:p>
          <a:p>
            <a:pPr lvl="1"/>
            <a:r>
              <a:rPr smtClean="0"/>
              <a:t>Difficulté à l'utilisation</a:t>
            </a:r>
          </a:p>
          <a:p>
            <a:pPr lvl="1"/>
            <a:r>
              <a:rPr smtClean="0"/>
              <a:t>Limitation de la taille des colonnes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868346"/>
          </a:xfrm>
        </p:spPr>
        <p:txBody>
          <a:bodyPr/>
          <a:lstStyle/>
          <a:p>
            <a:pPr algn="ctr"/>
            <a:r>
              <a:rPr smtClean="0"/>
              <a:t>Architecture de Cassandra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285860"/>
            <a:ext cx="8215370" cy="5572140"/>
          </a:xfrm>
        </p:spPr>
        <p:txBody>
          <a:bodyPr/>
          <a:lstStyle/>
          <a:p>
            <a:endParaRPr smtClean="0"/>
          </a:p>
          <a:p>
            <a:r>
              <a:rPr smtClean="0"/>
              <a:t>Cassandra est une base de donnée contenue dans un cluster : regroupement de plusieurs n</a:t>
            </a:r>
            <a:r>
              <a:rPr lang="fr-FR" dirty="0" smtClean="0"/>
              <a:t>œ</a:t>
            </a:r>
            <a:r>
              <a:rPr smtClean="0"/>
              <a:t>uds(Serveur Physique) qui communiquent entre eux pour la gestion de données.</a:t>
            </a:r>
          </a:p>
          <a:p>
            <a:endParaRPr smtClean="0"/>
          </a:p>
          <a:p>
            <a:r>
              <a:rPr smtClean="0"/>
              <a:t>Comme de nombreuse base NoSQL, les données sont réparties sur plusieurs n</a:t>
            </a:r>
            <a:r>
              <a:rPr lang="fr-FR" dirty="0" smtClean="0"/>
              <a:t>œ</a:t>
            </a:r>
            <a:r>
              <a:rPr smtClean="0"/>
              <a:t>uds et peuvent être répliquée sur 1 à N n</a:t>
            </a:r>
            <a:r>
              <a:rPr lang="fr-FR" dirty="0" smtClean="0"/>
              <a:t>œ</a:t>
            </a:r>
            <a:r>
              <a:rPr smtClean="0"/>
              <a:t>uds.</a:t>
            </a:r>
          </a:p>
          <a:p>
            <a:endParaRPr smtClean="0"/>
          </a:p>
          <a:p>
            <a:r>
              <a:rPr smtClean="0"/>
              <a:t>Un utilisateur peut se connecter sur n'importe quel n</a:t>
            </a:r>
            <a:r>
              <a:rPr lang="fr-FR" dirty="0" smtClean="0"/>
              <a:t>œ</a:t>
            </a:r>
            <a:r>
              <a:rPr smtClean="0"/>
              <a:t>ud et accéder à l'ensemble des données.</a:t>
            </a: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données(1/5 )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85860"/>
            <a:ext cx="7929618" cy="5357850"/>
          </a:xfrm>
        </p:spPr>
        <p:txBody>
          <a:bodyPr/>
          <a:lstStyle/>
          <a:p>
            <a:endParaRPr lang="fr-FR" dirty="0" smtClean="0"/>
          </a:p>
          <a:p>
            <a:r>
              <a:rPr lang="fr-FR" b="1" dirty="0" smtClean="0"/>
              <a:t>L</a:t>
            </a:r>
            <a:r>
              <a:rPr b="1" smtClean="0"/>
              <a:t>a colonne : </a:t>
            </a:r>
            <a:r>
              <a:rPr smtClean="0"/>
              <a:t>est la plus petite unité de donnée de Cassandra.</a:t>
            </a:r>
          </a:p>
          <a:p>
            <a:r>
              <a:rPr smtClean="0"/>
              <a:t>Elle est constituée du triplet : </a:t>
            </a:r>
          </a:p>
          <a:p>
            <a:pPr lvl="1"/>
            <a:r>
              <a:rPr smtClean="0"/>
              <a:t>Nom :</a:t>
            </a:r>
          </a:p>
          <a:p>
            <a:pPr lvl="1"/>
            <a:r>
              <a:rPr smtClean="0"/>
              <a:t>Valeur :</a:t>
            </a:r>
          </a:p>
          <a:p>
            <a:pPr lvl="1"/>
            <a:r>
              <a:rPr smtClean="0"/>
              <a:t>Timestamps:</a:t>
            </a:r>
          </a:p>
          <a:p>
            <a:endParaRPr smtClean="0"/>
          </a:p>
          <a:p>
            <a:r>
              <a:rPr smtClean="0"/>
              <a:t>Une colonne n'a pas le même sens que dans un SGBDR. Il s'agit là d'un attribut d'un enregistrement.</a:t>
            </a:r>
          </a:p>
          <a:p>
            <a:endParaRPr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3258" t="35156" r="36310" b="33594"/>
          <a:stretch>
            <a:fillRect/>
          </a:stretch>
        </p:blipFill>
        <p:spPr bwMode="auto">
          <a:xfrm>
            <a:off x="7215206" y="2500306"/>
            <a:ext cx="135732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données(2/5 )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85860"/>
            <a:ext cx="7929618" cy="1714512"/>
          </a:xfrm>
        </p:spPr>
        <p:txBody>
          <a:bodyPr/>
          <a:lstStyle/>
          <a:p>
            <a:r>
              <a:rPr lang="fr-FR" b="1" dirty="0" smtClean="0"/>
              <a:t>Une Ligne</a:t>
            </a:r>
            <a:r>
              <a:rPr b="1" smtClean="0"/>
              <a:t>: </a:t>
            </a:r>
            <a:r>
              <a:rPr smtClean="0"/>
              <a:t>est un ensemble de colonnes (Jusqu'à 2 Milliards) identifiée par une clé</a:t>
            </a:r>
          </a:p>
          <a:p>
            <a:r>
              <a:rPr smtClean="0"/>
              <a:t>C'est l'équivalent d'une ligne dans un SGBDR, c'est donc un enregistrement</a:t>
            </a:r>
          </a:p>
          <a:p>
            <a:endParaRPr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5139" t="26367" r="17642" b="41406"/>
          <a:stretch>
            <a:fillRect/>
          </a:stretch>
        </p:blipFill>
        <p:spPr bwMode="auto">
          <a:xfrm>
            <a:off x="1357290" y="3143248"/>
            <a:ext cx="7286676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données(3/5 )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285860"/>
            <a:ext cx="8072494" cy="2928958"/>
          </a:xfrm>
        </p:spPr>
        <p:txBody>
          <a:bodyPr/>
          <a:lstStyle/>
          <a:p>
            <a:pPr algn="just"/>
            <a:r>
              <a:rPr lang="fr-FR" sz="2800" dirty="0" smtClean="0"/>
              <a:t>La clé d’une ligne peut être rapprocher aux OID des SGBD RO. C’est grâce à elle que l’enregistrement est trouvé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données étant réparties sur différent n</a:t>
            </a:r>
            <a:r>
              <a:rPr lang="fr-FR" sz="2800" dirty="0" smtClean="0"/>
              <a:t>œ</a:t>
            </a:r>
            <a:r>
              <a:rPr sz="2800" smtClean="0"/>
              <a:t>uds, il faut pouvoir la récupérer rapidement</a:t>
            </a:r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ette clé est de type uuid(Universal Unique IDentifier</a:t>
            </a:r>
          </a:p>
          <a:p>
            <a:endParaRPr smtClean="0"/>
          </a:p>
        </p:txBody>
      </p:sp>
      <p:pic>
        <p:nvPicPr>
          <p:cNvPr id="3074" name="Picture 2" descr="Description d'une lig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0" y="4286256"/>
            <a:ext cx="7286644" cy="2571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Base Orientée Colonnes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données(4/5 )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285860"/>
            <a:ext cx="8072494" cy="3357586"/>
          </a:xfrm>
        </p:spPr>
        <p:txBody>
          <a:bodyPr/>
          <a:lstStyle/>
          <a:p>
            <a:pPr algn="just"/>
            <a:r>
              <a:rPr lang="fr-FR" sz="2800" dirty="0" smtClean="0"/>
              <a:t>Une </a:t>
            </a:r>
            <a:r>
              <a:rPr lang="fr-FR" sz="2800" b="1" dirty="0" smtClean="0"/>
              <a:t>colonne </a:t>
            </a:r>
            <a:r>
              <a:rPr lang="fr-FR" sz="2800" b="1" dirty="0" err="1" smtClean="0"/>
              <a:t>Familly</a:t>
            </a:r>
            <a:r>
              <a:rPr lang="fr-FR" sz="2800" dirty="0" smtClean="0"/>
              <a:t> est un regroupement de lignes</a:t>
            </a:r>
          </a:p>
          <a:p>
            <a:pPr algn="just"/>
            <a:r>
              <a:rPr lang="fr-FR" sz="2800" dirty="0" smtClean="0"/>
              <a:t>E</a:t>
            </a:r>
            <a:r>
              <a:rPr sz="2800" smtClean="0"/>
              <a:t>lle est l'équivalent d'une Table dans un SGBDR</a:t>
            </a:r>
          </a:p>
          <a:p>
            <a:pPr algn="just"/>
            <a:r>
              <a:rPr lang="fr-FR" sz="2800" dirty="0" smtClean="0"/>
              <a:t>I</a:t>
            </a:r>
            <a:r>
              <a:rPr sz="2800" smtClean="0"/>
              <a:t>l existe deux type de familles de colonnes</a:t>
            </a:r>
          </a:p>
          <a:p>
            <a:pPr lvl="1" algn="just"/>
            <a:r>
              <a:rPr sz="2400" smtClean="0"/>
              <a:t>Statique : les colonnes sont définies lors de la création ou modification de la famille de colonne</a:t>
            </a:r>
          </a:p>
          <a:p>
            <a:pPr lvl="1" algn="just"/>
            <a:r>
              <a:rPr lang="fr-FR" sz="2400" dirty="0" smtClean="0"/>
              <a:t>D</a:t>
            </a:r>
            <a:r>
              <a:rPr sz="2400" smtClean="0"/>
              <a:t>ynamique : les colonnes sont définies lors de la création ou modification d'une ligne</a:t>
            </a:r>
          </a:p>
          <a:p>
            <a:endParaRPr smtClean="0"/>
          </a:p>
        </p:txBody>
      </p:sp>
      <p:pic>
        <p:nvPicPr>
          <p:cNvPr id="3076" name="Picture 4" descr="https://stph.scenari-community.org/contribs/nos/Cassandra1/res/coloumn_family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4714884"/>
            <a:ext cx="4429156" cy="2143116"/>
          </a:xfrm>
          <a:prstGeom prst="rect">
            <a:avLst/>
          </a:prstGeom>
          <a:noFill/>
        </p:spPr>
      </p:pic>
      <p:pic>
        <p:nvPicPr>
          <p:cNvPr id="3078" name="Picture 6" descr="https://stph.scenari-community.org/contribs/nos/Cassandra1/res/column_family_exemple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88" y="4714908"/>
            <a:ext cx="3786182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données(5/5 )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285860"/>
            <a:ext cx="8072494" cy="1143008"/>
          </a:xfrm>
        </p:spPr>
        <p:txBody>
          <a:bodyPr/>
          <a:lstStyle/>
          <a:p>
            <a:pPr algn="just"/>
            <a:r>
              <a:rPr lang="fr-FR" sz="2800" dirty="0" smtClean="0"/>
              <a:t>Un </a:t>
            </a:r>
            <a:r>
              <a:rPr lang="fr-FR" sz="2800" b="1" dirty="0" err="1" smtClean="0"/>
              <a:t>Keyspace</a:t>
            </a:r>
            <a:r>
              <a:rPr lang="fr-FR" sz="2800" b="1" dirty="0" smtClean="0"/>
              <a:t> </a:t>
            </a:r>
            <a:r>
              <a:rPr lang="fr-FR" sz="2800" dirty="0" smtClean="0"/>
              <a:t>est un regroupement de </a:t>
            </a:r>
            <a:r>
              <a:rPr lang="fr-FR" sz="2800" dirty="0" err="1" smtClean="0"/>
              <a:t>column</a:t>
            </a:r>
            <a:r>
              <a:rPr lang="fr-FR" sz="2800" dirty="0" smtClean="0"/>
              <a:t> </a:t>
            </a:r>
            <a:r>
              <a:rPr lang="fr-FR" sz="2800" dirty="0" err="1" smtClean="0"/>
              <a:t>Family</a:t>
            </a:r>
            <a:r>
              <a:rPr lang="fr-FR" sz="2800" dirty="0" smtClean="0"/>
              <a:t>. Il est équivaut au schéma dans un SGBDR</a:t>
            </a:r>
            <a:endParaRPr sz="2800" smtClean="0"/>
          </a:p>
          <a:p>
            <a:endParaRPr smtClean="0"/>
          </a:p>
        </p:txBody>
      </p:sp>
      <p:pic>
        <p:nvPicPr>
          <p:cNvPr id="236546" name="Picture 2" descr="https://stph.scenari-community.org/contribs/nos/Cassandra1/res/keyspace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285992"/>
            <a:ext cx="5715040" cy="4572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274638"/>
            <a:ext cx="7934350" cy="868346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Cassandra : Modèle de données(5/5 )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285860"/>
            <a:ext cx="8072494" cy="1143008"/>
          </a:xfrm>
        </p:spPr>
        <p:txBody>
          <a:bodyPr/>
          <a:lstStyle/>
          <a:p>
            <a:pPr algn="just"/>
            <a:r>
              <a:rPr lang="fr-FR" sz="2800" dirty="0" smtClean="0"/>
              <a:t>Un </a:t>
            </a:r>
            <a:r>
              <a:rPr lang="fr-FR" sz="2800" b="1" dirty="0" err="1" smtClean="0"/>
              <a:t>Keyspace</a:t>
            </a:r>
            <a:r>
              <a:rPr lang="fr-FR" sz="2800" b="1" dirty="0" smtClean="0"/>
              <a:t> </a:t>
            </a:r>
            <a:r>
              <a:rPr lang="fr-FR" sz="2800" dirty="0" smtClean="0"/>
              <a:t>est un regroupement de </a:t>
            </a:r>
            <a:r>
              <a:rPr lang="fr-FR" sz="2800" dirty="0" err="1" smtClean="0"/>
              <a:t>column</a:t>
            </a:r>
            <a:r>
              <a:rPr lang="fr-FR" sz="2800" dirty="0" smtClean="0"/>
              <a:t> </a:t>
            </a:r>
            <a:r>
              <a:rPr lang="fr-FR" sz="2800" dirty="0" err="1" smtClean="0"/>
              <a:t>Family</a:t>
            </a:r>
            <a:r>
              <a:rPr lang="fr-FR" sz="2800" dirty="0" smtClean="0"/>
              <a:t>. Il est équivaut au schéma dans un SGBDR</a:t>
            </a:r>
            <a:endParaRPr sz="2800" smtClean="0"/>
          </a:p>
          <a:p>
            <a:endParaRPr smtClean="0"/>
          </a:p>
        </p:txBody>
      </p:sp>
      <p:pic>
        <p:nvPicPr>
          <p:cNvPr id="236546" name="Picture 2" descr="https://stph.scenari-community.org/contribs/nos/Cassandra1/res/keyspace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2285992"/>
            <a:ext cx="5715040" cy="4572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Installation et Configuration</a:t>
            </a:r>
            <a:endParaRPr lang="fr-FR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96908"/>
          </a:xfrm>
        </p:spPr>
        <p:txBody>
          <a:bodyPr/>
          <a:lstStyle/>
          <a:p>
            <a:pPr algn="ctr"/>
            <a:r>
              <a:rPr smtClean="0"/>
              <a:t>Configuration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14422"/>
            <a:ext cx="7934350" cy="5033978"/>
          </a:xfrm>
        </p:spPr>
        <p:txBody>
          <a:bodyPr/>
          <a:lstStyle/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Depuis le fichier conf\cassandra.yaml, modifier les entrées suivantes</a:t>
            </a:r>
          </a:p>
          <a:p>
            <a:r>
              <a:rPr sz="2800" dirty="0" smtClean="0"/>
              <a:t>d</a:t>
            </a:r>
            <a:r>
              <a:rPr sz="2800" smtClean="0"/>
              <a:t>ata_file_directories :  précise le répertoire ou Cassandra stockera les données sur le disque</a:t>
            </a:r>
          </a:p>
          <a:p>
            <a:pPr lvl="1"/>
            <a:r>
              <a:rPr sz="2400" smtClean="0"/>
              <a:t>data_file_directories : D:\dataCassandra</a:t>
            </a:r>
          </a:p>
          <a:p>
            <a:r>
              <a:rPr lang="fr-FR" sz="3200" dirty="0" smtClean="0"/>
              <a:t>C</a:t>
            </a:r>
            <a:r>
              <a:rPr sz="3200" smtClean="0"/>
              <a:t>ommitlog_directory : </a:t>
            </a:r>
          </a:p>
          <a:p>
            <a:pPr lvl="1"/>
            <a:r>
              <a:rPr sz="2400" smtClean="0"/>
              <a:t>dommitlog_directory : D:\dataCassandra\log</a:t>
            </a:r>
          </a:p>
          <a:p>
            <a:r>
              <a:rPr lang="fr-FR" dirty="0" smtClean="0"/>
              <a:t>S</a:t>
            </a:r>
            <a:r>
              <a:rPr smtClean="0"/>
              <a:t>aved_caches_directory : </a:t>
            </a:r>
          </a:p>
          <a:p>
            <a:pPr lvl="1"/>
            <a:r>
              <a:rPr sz="2400" smtClean="0"/>
              <a:t>Saved_caches_directory : D:\dataCassandra\caches</a:t>
            </a:r>
          </a:p>
          <a:p>
            <a:r>
              <a:rPr smtClean="0"/>
              <a:t>Redemarrer votre machine</a:t>
            </a:r>
            <a:endParaRPr lang="fr-FR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keyspace (1/5)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5053034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b="1" smtClean="0"/>
              <a:t>Création:</a:t>
            </a:r>
          </a:p>
          <a:p>
            <a:pPr marL="596900" indent="-514350">
              <a:buNone/>
            </a:pPr>
            <a:endParaRPr b="1" smtClean="0"/>
          </a:p>
          <a:p>
            <a:pPr lvl="1">
              <a:buNone/>
            </a:pPr>
            <a:r>
              <a:rPr b="1" smtClean="0"/>
              <a:t>Create KEYSPACE </a:t>
            </a:r>
            <a:r>
              <a:rPr smtClean="0"/>
              <a:t>Etudiant with </a:t>
            </a:r>
          </a:p>
          <a:p>
            <a:pPr>
              <a:buNone/>
            </a:pPr>
            <a:r>
              <a:rPr smtClean="0"/>
              <a:t>		replication={'class':'SimpleStrategy,</a:t>
            </a:r>
          </a:p>
          <a:p>
            <a:pPr>
              <a:buNone/>
            </a:pPr>
            <a:r>
              <a:rPr smtClean="0"/>
              <a:t>					'replication_factor':1};</a:t>
            </a:r>
          </a:p>
          <a:p>
            <a:pPr>
              <a:buNone/>
            </a:pPr>
            <a:endParaRPr smtClean="0"/>
          </a:p>
          <a:p>
            <a:pPr>
              <a:buFont typeface="Wingdings" pitchFamily="2" charset="2"/>
              <a:buChar char="Ø"/>
            </a:pPr>
            <a:r>
              <a:rPr smtClean="0"/>
              <a:t>Nous créons un Keyspace appelé Etudiant  via la commande CREATE KEYSPACE, en utilisant la statégie de placement 'SimpleStrategy' et un facteur de replication à 1</a:t>
            </a:r>
            <a:endParaRPr lang="fr-FR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keyspace (2/5)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5053034"/>
          </a:xfrm>
        </p:spPr>
        <p:txBody>
          <a:bodyPr/>
          <a:lstStyle/>
          <a:p>
            <a:pPr marL="596900" indent="-514350">
              <a:buFont typeface="+mj-lt"/>
              <a:buAutoNum type="arabicPeriod" startAt="2"/>
            </a:pPr>
            <a:r>
              <a:rPr b="1" smtClean="0"/>
              <a:t>Use :</a:t>
            </a:r>
          </a:p>
          <a:p>
            <a:pPr marL="596900" indent="-514350">
              <a:buNone/>
            </a:pPr>
            <a:endParaRPr b="1" smtClean="0"/>
          </a:p>
          <a:p>
            <a:pPr lvl="1">
              <a:buNone/>
            </a:pPr>
            <a:r>
              <a:rPr b="1" smtClean="0"/>
              <a:t>Use </a:t>
            </a:r>
            <a:r>
              <a:rPr smtClean="0"/>
              <a:t>Etudiant ;</a:t>
            </a:r>
          </a:p>
          <a:p>
            <a:pPr>
              <a:buNone/>
            </a:pPr>
            <a:endParaRPr smtClean="0"/>
          </a:p>
          <a:p>
            <a:pPr>
              <a:buFont typeface="Wingdings" pitchFamily="2" charset="2"/>
              <a:buChar char="Ø"/>
            </a:pPr>
            <a:r>
              <a:rPr sz="2800" smtClean="0"/>
              <a:t>Afin de pouvoir agir sur un keyspace et par conséquent sur ses familles de colonnes, il faut indiquer explicitement que vous souhaiter l'utiliser en employant la commande use keyspace;</a:t>
            </a:r>
          </a:p>
          <a:p>
            <a:pPr>
              <a:buFont typeface="Wingdings" pitchFamily="2" charset="2"/>
              <a:buChar char="Ø"/>
            </a:pPr>
            <a:r>
              <a:rPr lang="fr-FR" sz="2800" dirty="0" smtClean="0"/>
              <a:t>L</a:t>
            </a:r>
            <a:r>
              <a:rPr sz="2800" smtClean="0"/>
              <a:t>e use n'est pas obligation, on peut préfixer sur certaine commande les familles de colonnes par keyspace</a:t>
            </a:r>
          </a:p>
          <a:p>
            <a:pPr lvl="1">
              <a:buFont typeface="Wingdings" pitchFamily="2" charset="2"/>
              <a:buChar char="Ø"/>
            </a:pPr>
            <a:r>
              <a:rPr sz="2400" smtClean="0"/>
              <a:t>Etudiant.student;</a:t>
            </a:r>
            <a:endParaRPr lang="fr-FR" sz="2400" dirty="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keyspace (3/5)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053034"/>
          </a:xfrm>
        </p:spPr>
        <p:txBody>
          <a:bodyPr/>
          <a:lstStyle/>
          <a:p>
            <a:pPr marL="596900" indent="-514350">
              <a:buFont typeface="+mj-lt"/>
              <a:buAutoNum type="arabicPeriod" startAt="3"/>
            </a:pPr>
            <a:r>
              <a:rPr b="1" smtClean="0"/>
              <a:t>Interrogation : </a:t>
            </a:r>
            <a:r>
              <a:rPr sz="2800" smtClean="0"/>
              <a:t>l'interrogation permet d'obtenir la liste des KEYSPACE disponibles d'une base de données Cassandra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Les commandes sont différentes selon que vous utiliser Cassandra-cli ou CQLSH.</a:t>
            </a:r>
          </a:p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C</a:t>
            </a:r>
            <a:r>
              <a:rPr sz="2800" smtClean="0"/>
              <a:t>assandra-cli :   SHOW keyspaces;</a:t>
            </a:r>
          </a:p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CQLSH : select * from system.schema.keyspaces;</a:t>
            </a:r>
          </a:p>
          <a:p>
            <a:pPr marL="596900" indent="-514350"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keyspace (4/5)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053034"/>
          </a:xfrm>
        </p:spPr>
        <p:txBody>
          <a:bodyPr/>
          <a:lstStyle/>
          <a:p>
            <a:pPr marL="596900" indent="-514350">
              <a:buFont typeface="+mj-lt"/>
              <a:buAutoNum type="arabicPeriod" startAt="3"/>
            </a:pPr>
            <a:r>
              <a:rPr b="1" smtClean="0"/>
              <a:t>Modification : </a:t>
            </a:r>
            <a:r>
              <a:rPr sz="2800" smtClean="0"/>
              <a:t>l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Les commandes sont différentes selon que vous utiliser Cassandra-cli ou CQLSH.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C</a:t>
            </a:r>
            <a:r>
              <a:rPr sz="2800" smtClean="0"/>
              <a:t>assandra-cli :   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U</a:t>
            </a:r>
            <a:r>
              <a:rPr sz="2400" smtClean="0"/>
              <a:t>pdate keyspace Etudiant with strategy_options ={replication_factor:2};</a:t>
            </a:r>
          </a:p>
          <a:p>
            <a:pPr marL="871538" lvl="1" indent="-514350">
              <a:buFont typeface="Wingdings" pitchFamily="2" charset="2"/>
              <a:buChar char="Ø"/>
            </a:pPr>
            <a:endParaRPr sz="24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CQLSH :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Alter keyspace Etudiant whit stategy_class=SimpleStrategy AND stategy_option: replication_factor:2 ;</a:t>
            </a:r>
          </a:p>
          <a:p>
            <a:pPr marL="596900" indent="-514350"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keyspace (5/5)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053034"/>
          </a:xfrm>
        </p:spPr>
        <p:txBody>
          <a:bodyPr/>
          <a:lstStyle/>
          <a:p>
            <a:pPr marL="596900" indent="-514350">
              <a:buFont typeface="+mj-lt"/>
              <a:buAutoNum type="arabicPeriod" startAt="4"/>
            </a:pPr>
            <a:endParaRPr b="1" smtClean="0"/>
          </a:p>
          <a:p>
            <a:pPr marL="596900" indent="-514350">
              <a:buFont typeface="+mj-lt"/>
              <a:buAutoNum type="arabicPeriod" startAt="4"/>
            </a:pPr>
            <a:r>
              <a:rPr b="1" smtClean="0"/>
              <a:t>Suppression : </a:t>
            </a: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Les commandes sont différentes selon que vous utiliser Cassandra-cli ou CQLSH.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C</a:t>
            </a:r>
            <a:r>
              <a:rPr sz="2800" smtClean="0"/>
              <a:t>assandra-cli :   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DROP </a:t>
            </a:r>
            <a:r>
              <a:rPr sz="2400" smtClean="0"/>
              <a:t> Etudiant ;</a:t>
            </a:r>
          </a:p>
          <a:p>
            <a:pPr marL="871538" lvl="1" indent="-514350">
              <a:buFont typeface="Wingdings" pitchFamily="2" charset="2"/>
              <a:buChar char="Ø"/>
            </a:pPr>
            <a:endParaRPr sz="24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CQLSH :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DROP Etudiant ;</a:t>
            </a:r>
          </a:p>
          <a:p>
            <a:pPr marL="596900" indent="-514350"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colonnes (1/5)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214974"/>
          </a:xfrm>
        </p:spPr>
        <p:txBody>
          <a:bodyPr/>
          <a:lstStyle/>
          <a:p>
            <a:pPr algn="just">
              <a:buNone/>
            </a:pPr>
            <a:endParaRPr lang="fr-FR" sz="2800" dirty="0" smtClean="0"/>
          </a:p>
          <a:p>
            <a:r>
              <a:rPr sz="2800" smtClean="0"/>
              <a:t>Traditionnellement, les données sont représentées en ligne, representant l'ensemble des attributs.</a:t>
            </a:r>
          </a:p>
          <a:p>
            <a:r>
              <a:rPr lang="fr-FR" sz="2800" dirty="0" smtClean="0"/>
              <a:t>L</a:t>
            </a:r>
            <a:r>
              <a:rPr sz="2800" smtClean="0"/>
              <a:t>e stockage orienté colonne change ce paradigme en se focalisant sur chaque attribut et en les distribuant.</a:t>
            </a:r>
          </a:p>
          <a:p>
            <a:endParaRPr sz="2800" smtClean="0"/>
          </a:p>
          <a:p>
            <a:r>
              <a:rPr lang="fr-FR" sz="2800" dirty="0" smtClean="0"/>
              <a:t>Il est alors possible de focaliser les requêtes sur  une ou plusieurs colonnes, sans avoir à traiter les informations inutiles ( les autres colonnes)</a:t>
            </a:r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familles de colonnes (Column Familly)(1/4)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286776" cy="5053034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b="1" smtClean="0"/>
              <a:t>Création : </a:t>
            </a:r>
            <a:endParaRPr sz="28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Cassandra CLI</a:t>
            </a:r>
            <a:r>
              <a:rPr sz="2400" smtClean="0"/>
              <a:t>;</a:t>
            </a:r>
          </a:p>
          <a:p>
            <a:pPr marL="871538" lvl="1" indent="-514350">
              <a:buNone/>
            </a:pPr>
            <a:r>
              <a:rPr sz="2400" smtClean="0"/>
              <a:t>CREATE COLUMN FAMILLY Student</a:t>
            </a:r>
          </a:p>
          <a:p>
            <a:pPr marL="871538" lvl="1" indent="-514350">
              <a:buNone/>
            </a:pPr>
            <a:r>
              <a:rPr sz="2400" smtClean="0"/>
              <a:t>	with comparator = UTF8Type</a:t>
            </a:r>
          </a:p>
          <a:p>
            <a:pPr marL="871538" lvl="1" indent="-514350">
              <a:buNone/>
            </a:pPr>
            <a:r>
              <a:rPr sz="2400" smtClean="0"/>
              <a:t>	AND key_validation_class=UTF8Type</a:t>
            </a:r>
          </a:p>
          <a:p>
            <a:pPr marL="871538" lvl="1" indent="-514350">
              <a:buNone/>
            </a:pPr>
            <a:r>
              <a:rPr sz="2400" smtClean="0"/>
              <a:t>	AND column_metadata = [</a:t>
            </a:r>
          </a:p>
          <a:p>
            <a:pPr marL="871538" lvl="1" indent="-514350">
              <a:buNone/>
            </a:pPr>
            <a:r>
              <a:rPr sz="2400" smtClean="0"/>
              <a:t>		{column_name:famillyName, validation_class: UTF8Type}</a:t>
            </a:r>
          </a:p>
          <a:p>
            <a:pPr marL="871538" lvl="1" indent="-514350">
              <a:buNone/>
            </a:pPr>
            <a:r>
              <a:rPr sz="2400" smtClean="0"/>
              <a:t>	 {column_name:famillyName, validation_class: UTF8Type}</a:t>
            </a:r>
          </a:p>
          <a:p>
            <a:pPr marL="871538" lvl="1" indent="-514350">
              <a:buNone/>
            </a:pPr>
            <a:r>
              <a:rPr sz="2400" smtClean="0"/>
              <a:t>	</a:t>
            </a:r>
            <a:r>
              <a:rPr lang="fr-FR" sz="2400" dirty="0" smtClean="0"/>
              <a:t>…</a:t>
            </a:r>
            <a:r>
              <a:rPr sz="2400" smtClean="0"/>
              <a:t>	</a:t>
            </a:r>
          </a:p>
          <a:p>
            <a:pPr marL="871538" lvl="1" indent="-514350">
              <a:buNone/>
            </a:pPr>
            <a:r>
              <a:rPr sz="2400" smtClean="0"/>
              <a:t>	]</a:t>
            </a:r>
          </a:p>
          <a:p>
            <a:pPr marL="596900" indent="-514350"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familles de colonnes (Column Familly) (2/4)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286776" cy="5053034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z="2800" b="1" smtClean="0"/>
              <a:t>Création : </a:t>
            </a: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CQLSH :</a:t>
            </a:r>
          </a:p>
          <a:p>
            <a:pPr marL="871538" lvl="1" indent="-514350">
              <a:buNone/>
            </a:pPr>
            <a:r>
              <a:rPr sz="2400" smtClean="0"/>
              <a:t>CREATE Table Student (</a:t>
            </a:r>
          </a:p>
          <a:p>
            <a:pPr marL="871538" lvl="1" indent="-514350">
              <a:buNone/>
            </a:pPr>
            <a:r>
              <a:rPr sz="2400" smtClean="0"/>
              <a:t>	familyName varchar,</a:t>
            </a:r>
          </a:p>
          <a:p>
            <a:pPr marL="871538" lvl="1" indent="-514350">
              <a:buNone/>
            </a:pPr>
            <a:r>
              <a:rPr sz="2400" smtClean="0"/>
              <a:t>	firstName  varchar,</a:t>
            </a:r>
          </a:p>
          <a:p>
            <a:pPr marL="871538" lvl="1" indent="-514350">
              <a:buNone/>
            </a:pPr>
            <a:r>
              <a:rPr sz="2400" smtClean="0"/>
              <a:t>	PRIMARY KEY (familyName));</a:t>
            </a:r>
          </a:p>
          <a:p>
            <a:pPr marL="596900" indent="-514350">
              <a:buFont typeface="+mj-lt"/>
              <a:buAutoNum type="arabicPeriod" startAt="2"/>
            </a:pPr>
            <a:r>
              <a:rPr sz="2800" b="1" smtClean="0"/>
              <a:t>Intérrogation :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SHOW keyspaces;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S</a:t>
            </a:r>
            <a:r>
              <a:rPr sz="2400" smtClean="0"/>
              <a:t>elect student from schema_columnfamilies where keyspace_name ='Etudiant';</a:t>
            </a:r>
            <a:endParaRPr lang="fr-FR" sz="2400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familles de colonnes (Column Familly) (3/4)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447800"/>
            <a:ext cx="8358214" cy="5053034"/>
          </a:xfrm>
        </p:spPr>
        <p:txBody>
          <a:bodyPr/>
          <a:lstStyle/>
          <a:p>
            <a:pPr marL="596900" indent="-514350">
              <a:buFont typeface="+mj-lt"/>
              <a:buAutoNum type="arabicPeriod" startAt="3"/>
            </a:pPr>
            <a:r>
              <a:rPr sz="2800" b="1" smtClean="0"/>
              <a:t>Modification: 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M</a:t>
            </a:r>
            <a:r>
              <a:rPr sz="2400" smtClean="0"/>
              <a:t>odifier le type d'une colonne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Ajouter une nouvelles colonne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Supprimer une colonne existante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sz="2400" dirty="0" smtClean="0"/>
              <a:t>M</a:t>
            </a:r>
            <a:r>
              <a:rPr sz="2400" smtClean="0"/>
              <a:t>odifier des propriétés d'une colonne</a:t>
            </a:r>
          </a:p>
          <a:p>
            <a:pPr marL="871538" lvl="1" indent="-514350">
              <a:buFont typeface="+mj-lt"/>
              <a:buAutoNum type="arabicPeriod" startAt="2"/>
            </a:pP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 :</a:t>
            </a:r>
          </a:p>
          <a:p>
            <a:pPr marL="871538" lvl="1" indent="-514350">
              <a:buNone/>
            </a:pPr>
            <a:r>
              <a:rPr sz="2400" smtClean="0"/>
              <a:t>UPDATE COLUM FAMILLY Etudiant with column_metadata =[</a:t>
            </a:r>
          </a:p>
          <a:p>
            <a:pPr marL="871538" lvl="1" indent="-514350">
              <a:buNone/>
            </a:pPr>
            <a:r>
              <a:rPr sz="2400" smtClean="0"/>
              <a:t>	{column_name:famillyName, validation_class:UTF8Type}</a:t>
            </a:r>
          </a:p>
          <a:p>
            <a:pPr marL="871538" lvl="1" indent="-514350">
              <a:buNone/>
            </a:pPr>
            <a:r>
              <a:rPr sz="2400" smtClean="0"/>
              <a:t>	</a:t>
            </a:r>
            <a:r>
              <a:rPr lang="fr-FR" sz="2400" dirty="0" smtClean="0"/>
              <a:t>…</a:t>
            </a:r>
          </a:p>
          <a:p>
            <a:pPr marL="871538" lvl="1" indent="-514350">
              <a:buNone/>
            </a:pPr>
            <a:r>
              <a:rPr sz="2400" smtClean="0"/>
              <a:t>	]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Opérations sur les familles de colonnes (Column Familly) (4/4)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8072462" cy="5053034"/>
          </a:xfrm>
        </p:spPr>
        <p:txBody>
          <a:bodyPr/>
          <a:lstStyle/>
          <a:p>
            <a:pPr marL="871538" lvl="1" indent="-514350">
              <a:buFont typeface="+mj-lt"/>
              <a:buAutoNum type="arabicPeriod" startAt="4"/>
            </a:pPr>
            <a:endParaRPr sz="2400" b="1" smtClean="0"/>
          </a:p>
          <a:p>
            <a:pPr marL="871538" lvl="1" indent="-514350">
              <a:buFont typeface="+mj-lt"/>
              <a:buAutoNum type="arabicPeriod" startAt="4"/>
            </a:pPr>
            <a:r>
              <a:rPr sz="2400" b="1" smtClean="0"/>
              <a:t>Suppession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CQLSH:</a:t>
            </a:r>
          </a:p>
          <a:p>
            <a:pPr marL="871538" lvl="1" indent="-514350">
              <a:buNone/>
            </a:pPr>
            <a:r>
              <a:rPr sz="2400" smtClean="0"/>
              <a:t>	DROP COLUMNFAMILY Student;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</a:t>
            </a:r>
          </a:p>
          <a:p>
            <a:pPr marL="871538" lvl="1" indent="-514350">
              <a:buNone/>
            </a:pPr>
            <a:r>
              <a:rPr sz="2400" smtClean="0"/>
              <a:t>		DROP COLUMN FAMILY Student;</a:t>
            </a:r>
            <a:endParaRPr sz="2000" smtClean="0"/>
          </a:p>
          <a:p>
            <a:pPr marL="871538" lvl="1" indent="-514350">
              <a:buNone/>
            </a:pPr>
            <a:endParaRPr sz="2400" smtClean="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/>
          </a:bodyPr>
          <a:lstStyle/>
          <a:p>
            <a:pPr algn="ctr"/>
            <a:r>
              <a:rPr smtClean="0"/>
              <a:t>Opérations sur les lignes (1/4)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8072462" cy="5053034"/>
          </a:xfrm>
        </p:spPr>
        <p:txBody>
          <a:bodyPr/>
          <a:lstStyle/>
          <a:p>
            <a:pPr marL="871538" lvl="1" indent="-514350">
              <a:buFont typeface="+mj-lt"/>
              <a:buAutoNum type="arabicPeriod"/>
            </a:pPr>
            <a:r>
              <a:rPr sz="2400" b="1" smtClean="0"/>
              <a:t>Création</a:t>
            </a: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</a:t>
            </a:r>
          </a:p>
          <a:p>
            <a:pPr marL="871538" lvl="1" indent="-514350">
              <a:buNone/>
            </a:pPr>
            <a:r>
              <a:rPr sz="2400" smtClean="0"/>
              <a:t>	Use Etudiant;</a:t>
            </a:r>
          </a:p>
          <a:p>
            <a:pPr marL="871538" lvl="1" indent="-514350">
              <a:buNone/>
            </a:pPr>
            <a:r>
              <a:rPr sz="2400" smtClean="0"/>
              <a:t>			SET Student['Francis']['familyName']='Francis';</a:t>
            </a:r>
            <a:endParaRPr sz="2000" smtClean="0"/>
          </a:p>
          <a:p>
            <a:pPr marL="871538" lvl="1" indent="-514350">
              <a:buNone/>
            </a:pPr>
            <a:r>
              <a:rPr sz="2400" smtClean="0"/>
              <a:t>			 SET Student['Francis']['firstName']='Jean';</a:t>
            </a:r>
          </a:p>
          <a:p>
            <a:pPr marL="871538" lvl="1" indent="-514350">
              <a:buNone/>
            </a:pPr>
            <a:r>
              <a:rPr sz="2400" smtClean="0"/>
              <a:t>			SET Student['Francis']['age']=25;	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CQLSH</a:t>
            </a:r>
            <a:endParaRPr sz="2000" smtClean="0"/>
          </a:p>
          <a:p>
            <a:pPr marL="871538" lvl="1" indent="-514350">
              <a:buNone/>
            </a:pPr>
            <a:r>
              <a:rPr sz="2400" smtClean="0"/>
              <a:t>Use Etudiant;</a:t>
            </a:r>
          </a:p>
          <a:p>
            <a:pPr marL="871538" lvl="1" indent="-514350">
              <a:buNone/>
            </a:pPr>
            <a:r>
              <a:rPr sz="2400" smtClean="0"/>
              <a:t>	insert  into Student(famillyName,firstName,age)</a:t>
            </a:r>
          </a:p>
          <a:p>
            <a:pPr marL="871538" lvl="1" indent="-514350">
              <a:buNone/>
            </a:pPr>
            <a:r>
              <a:rPr sz="2400" smtClean="0"/>
              <a:t>	values('Francis','Jean',25);			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/>
          </a:bodyPr>
          <a:lstStyle/>
          <a:p>
            <a:pPr algn="ctr"/>
            <a:r>
              <a:rPr smtClean="0"/>
              <a:t>Opérations sur les lignes (2/4)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8072462" cy="5053034"/>
          </a:xfrm>
        </p:spPr>
        <p:txBody>
          <a:bodyPr/>
          <a:lstStyle/>
          <a:p>
            <a:pPr marL="871538" lvl="1" indent="-514350">
              <a:buFont typeface="+mj-lt"/>
              <a:buAutoNum type="arabicPeriod"/>
            </a:pPr>
            <a:endParaRPr sz="2400" b="1" smtClean="0"/>
          </a:p>
          <a:p>
            <a:pPr marL="871538" lvl="1" indent="-514350">
              <a:buFont typeface="+mj-lt"/>
              <a:buAutoNum type="arabicPeriod" startAt="2"/>
            </a:pPr>
            <a:r>
              <a:rPr sz="2400" b="1" smtClean="0"/>
              <a:t>Interrogation</a:t>
            </a: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</a:t>
            </a:r>
          </a:p>
          <a:p>
            <a:pPr marL="871538" lvl="1" indent="-514350">
              <a:buNone/>
            </a:pPr>
            <a:r>
              <a:rPr sz="2400" smtClean="0"/>
              <a:t>LIST Student;</a:t>
            </a:r>
          </a:p>
          <a:p>
            <a:pPr marL="871538" lvl="1" indent="-514350">
              <a:buNone/>
            </a:pPr>
            <a:r>
              <a:rPr sz="2400" smtClean="0"/>
              <a:t>	GET Student['Francis'];</a:t>
            </a:r>
          </a:p>
          <a:p>
            <a:pPr marL="871538" lvl="1" indent="-514350">
              <a:buNone/>
            </a:pPr>
            <a:r>
              <a:rPr sz="2400" smtClean="0"/>
              <a:t>	GET Student['Francis']['firstName'];	</a:t>
            </a:r>
          </a:p>
          <a:p>
            <a:pPr marL="871538" lvl="1" indent="-514350">
              <a:buNone/>
            </a:pP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CQLSH</a:t>
            </a:r>
            <a:endParaRPr sz="2000" smtClean="0"/>
          </a:p>
          <a:p>
            <a:pPr marL="871538" lvl="1" indent="-514350">
              <a:buNone/>
            </a:pPr>
            <a:r>
              <a:rPr sz="2400" smtClean="0"/>
              <a:t>Use Etudiant;</a:t>
            </a:r>
          </a:p>
          <a:p>
            <a:pPr marL="871538" lvl="1" indent="-514350">
              <a:buNone/>
            </a:pPr>
            <a:r>
              <a:rPr sz="2400" smtClean="0"/>
              <a:t>	SLECT * FROM Etudiant.Student ;			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/>
          </a:bodyPr>
          <a:lstStyle/>
          <a:p>
            <a:pPr algn="ctr"/>
            <a:r>
              <a:rPr smtClean="0"/>
              <a:t>Opérations sur les lignes (3/4)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8072462" cy="5053034"/>
          </a:xfrm>
        </p:spPr>
        <p:txBody>
          <a:bodyPr/>
          <a:lstStyle/>
          <a:p>
            <a:pPr marL="871538" lvl="1" indent="-514350">
              <a:buFont typeface="+mj-lt"/>
              <a:buAutoNum type="arabicPeriod"/>
            </a:pPr>
            <a:endParaRPr sz="2400" b="1" smtClean="0"/>
          </a:p>
          <a:p>
            <a:pPr marL="871538" lvl="1" indent="-514350">
              <a:buFont typeface="+mj-lt"/>
              <a:buAutoNum type="arabicPeriod" startAt="3"/>
            </a:pPr>
            <a:r>
              <a:rPr sz="2400" b="1" smtClean="0"/>
              <a:t>Modification</a:t>
            </a: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</a:t>
            </a:r>
          </a:p>
          <a:p>
            <a:pPr marL="871538" lvl="1" indent="-514350">
              <a:buNone/>
            </a:pPr>
            <a:r>
              <a:rPr sz="2400" smtClean="0"/>
              <a:t>Use Etudiant;</a:t>
            </a:r>
          </a:p>
          <a:p>
            <a:pPr marL="871538" lvl="1" indent="-514350">
              <a:buNone/>
            </a:pPr>
            <a:r>
              <a:rPr sz="2400" smtClean="0"/>
              <a:t>	SET Student['Francis']['firstName']=utf8('Simpson');	</a:t>
            </a:r>
          </a:p>
          <a:p>
            <a:pPr marL="871538" lvl="1" indent="-514350">
              <a:buNone/>
            </a:pP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CQLSH</a:t>
            </a:r>
            <a:endParaRPr sz="2000" smtClean="0"/>
          </a:p>
          <a:p>
            <a:pPr marL="871538" lvl="1" indent="-514350">
              <a:buNone/>
            </a:pPr>
            <a:r>
              <a:rPr sz="2400" smtClean="0"/>
              <a:t>	UPDATE Etudiant.Student SET firstname='Simpson' </a:t>
            </a:r>
          </a:p>
          <a:p>
            <a:pPr marL="871538" lvl="1" indent="-514350">
              <a:buNone/>
            </a:pPr>
            <a:r>
              <a:rPr sz="2400" smtClean="0"/>
              <a:t>			where familyname='Francis';			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74638"/>
            <a:ext cx="7720036" cy="1143000"/>
          </a:xfrm>
        </p:spPr>
        <p:txBody>
          <a:bodyPr>
            <a:normAutofit/>
          </a:bodyPr>
          <a:lstStyle/>
          <a:p>
            <a:pPr algn="ctr"/>
            <a:r>
              <a:rPr smtClean="0"/>
              <a:t>Opérations sur les lignes (4/4)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8072462" cy="5053034"/>
          </a:xfrm>
        </p:spPr>
        <p:txBody>
          <a:bodyPr/>
          <a:lstStyle/>
          <a:p>
            <a:pPr marL="871538" lvl="1" indent="-514350">
              <a:buFont typeface="+mj-lt"/>
              <a:buAutoNum type="arabicPeriod"/>
            </a:pPr>
            <a:endParaRPr sz="2400" b="1" smtClean="0"/>
          </a:p>
          <a:p>
            <a:pPr marL="871538" lvl="1" indent="-514350">
              <a:buFont typeface="+mj-lt"/>
              <a:buAutoNum type="arabicPeriod" startAt="3"/>
            </a:pPr>
            <a:r>
              <a:rPr sz="2400" b="1" smtClean="0"/>
              <a:t>Suppression</a:t>
            </a: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CLI</a:t>
            </a:r>
          </a:p>
          <a:p>
            <a:pPr marL="871538" lvl="1" indent="-514350">
              <a:buNone/>
            </a:pPr>
            <a:r>
              <a:rPr sz="2400" smtClean="0"/>
              <a:t>	DEL Student['Francis'];</a:t>
            </a:r>
          </a:p>
          <a:p>
            <a:pPr marL="871538" lvl="1" indent="-514350">
              <a:buNone/>
            </a:pP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CQLSH</a:t>
            </a:r>
            <a:endParaRPr sz="2000" smtClean="0"/>
          </a:p>
          <a:p>
            <a:pPr marL="871538" lvl="1" indent="-514350">
              <a:buNone/>
            </a:pPr>
            <a:r>
              <a:rPr sz="2400" smtClean="0"/>
              <a:t>	DELETE FROM  Student SET</a:t>
            </a:r>
          </a:p>
          <a:p>
            <a:pPr marL="871538" lvl="1" indent="-514350">
              <a:buNone/>
            </a:pPr>
            <a:r>
              <a:rPr sz="2400" smtClean="0"/>
              <a:t>			where familyname='Francis';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8143900" cy="5053034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11.	Noe4j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colonnes (2/5)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214974"/>
          </a:xfrm>
        </p:spPr>
        <p:txBody>
          <a:bodyPr/>
          <a:lstStyle/>
          <a:p>
            <a:pPr algn="just">
              <a:buNone/>
            </a:pPr>
            <a:r>
              <a:rPr sz="2800" b="1" smtClean="0"/>
              <a:t>Quelles sont leurs forces ?</a:t>
            </a:r>
          </a:p>
          <a:p>
            <a:pPr algn="just">
              <a:buNone/>
            </a:pPr>
            <a:endParaRPr lang="fr-FR" sz="2800" dirty="0" smtClean="0"/>
          </a:p>
          <a:p>
            <a:pPr algn="just"/>
            <a:r>
              <a:rPr sz="2800" smtClean="0"/>
              <a:t>Cette solution est très adaptée pour effectuer des traitements sur des colonnes comme les agrégats</a:t>
            </a:r>
          </a:p>
          <a:p>
            <a:pPr algn="just"/>
            <a:r>
              <a:rPr lang="fr-FR" sz="2800" dirty="0" smtClean="0"/>
              <a:t>E</a:t>
            </a:r>
            <a:r>
              <a:rPr sz="2800" smtClean="0"/>
              <a:t>lle est adaptée à de gros calculs analytique</a:t>
            </a:r>
          </a:p>
          <a:p>
            <a:pPr algn="just">
              <a:buNone/>
            </a:pPr>
            <a:endParaRPr sz="2800" smtClean="0"/>
          </a:p>
          <a:p>
            <a:pPr algn="just">
              <a:buNone/>
            </a:pPr>
            <a:r>
              <a:rPr sz="2800" b="1" smtClean="0"/>
              <a:t>Quelles sont leurs Faiblesses ?</a:t>
            </a:r>
            <a:endParaRPr sz="2800" smtClean="0"/>
          </a:p>
          <a:p>
            <a:pPr algn="just">
              <a:buNone/>
            </a:pPr>
            <a:endParaRPr sz="2800" smtClean="0"/>
          </a:p>
          <a:p>
            <a:pPr algn="just"/>
            <a:r>
              <a:rPr lang="fr-FR" sz="2800" dirty="0" smtClean="0"/>
              <a:t>T</a:t>
            </a:r>
            <a:r>
              <a:rPr sz="2800" smtClean="0"/>
              <a:t>outefois, elle est beaucoup moins appropriée pour la lecture de données spécifiques comme pour les clés / valeurs</a:t>
            </a:r>
            <a:endParaRPr lang="fr-FR" sz="2800" dirty="0" smtClean="0"/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colonnes (3/5)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9766" t="22461" r="18741" b="45312"/>
          <a:stretch>
            <a:fillRect/>
          </a:stretch>
        </p:blipFill>
        <p:spPr bwMode="auto">
          <a:xfrm>
            <a:off x="1071570" y="1142984"/>
            <a:ext cx="80010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 l="23609" t="41016" r="23682" b="6250"/>
          <a:stretch>
            <a:fillRect/>
          </a:stretch>
        </p:blipFill>
        <p:spPr bwMode="auto">
          <a:xfrm>
            <a:off x="1714480" y="3500438"/>
            <a:ext cx="6929486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colonnes ( 4/5)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00066"/>
          </a:xfrm>
        </p:spPr>
        <p:txBody>
          <a:bodyPr/>
          <a:lstStyle/>
          <a:p>
            <a:pPr algn="just"/>
            <a:r>
              <a:rPr sz="2800" smtClean="0"/>
              <a:t>Les solutions existantes sont :</a:t>
            </a:r>
            <a:endParaRPr lang="fr-FR" sz="2800" dirty="0" smtClean="0"/>
          </a:p>
          <a:p>
            <a:endParaRPr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 l="12628" t="18554" r="18191" b="29688"/>
          <a:stretch>
            <a:fillRect/>
          </a:stretch>
        </p:blipFill>
        <p:spPr bwMode="auto">
          <a:xfrm>
            <a:off x="1071538" y="1857364"/>
            <a:ext cx="757242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colonnes ( 5/5)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3071834"/>
          </a:xfrm>
        </p:spPr>
        <p:txBody>
          <a:bodyPr/>
          <a:lstStyle/>
          <a:p>
            <a:pPr algn="just">
              <a:buNone/>
            </a:pPr>
            <a:r>
              <a:rPr sz="2800" b="1" smtClean="0"/>
              <a:t>Quelques exemples d'applications :</a:t>
            </a:r>
          </a:p>
          <a:p>
            <a:pPr algn="just">
              <a:buNone/>
            </a:pPr>
            <a:endParaRPr lang="fr-FR" sz="2800" dirty="0" smtClean="0"/>
          </a:p>
          <a:p>
            <a:pPr algn="just"/>
            <a:r>
              <a:rPr sz="2800" smtClean="0"/>
              <a:t>Comptage ( vote en ligne, compteur, </a:t>
            </a:r>
            <a:r>
              <a:rPr lang="fr-FR" sz="2800" dirty="0" smtClean="0"/>
              <a:t>…)</a:t>
            </a:r>
            <a:endParaRPr sz="2800" smtClean="0"/>
          </a:p>
          <a:p>
            <a:pPr algn="just"/>
            <a:r>
              <a:rPr lang="fr-FR" sz="2800" dirty="0" smtClean="0"/>
              <a:t>J</a:t>
            </a:r>
            <a:r>
              <a:rPr sz="2800" smtClean="0"/>
              <a:t>ournalisation</a:t>
            </a:r>
          </a:p>
          <a:p>
            <a:pPr algn="just"/>
            <a:r>
              <a:rPr lang="fr-FR" sz="2800" dirty="0" smtClean="0"/>
              <a:t>R</a:t>
            </a:r>
            <a:r>
              <a:rPr sz="2800" smtClean="0"/>
              <a:t>echerche de produits dans une catégories</a:t>
            </a:r>
          </a:p>
          <a:p>
            <a:pPr algn="just"/>
            <a:r>
              <a:rPr lang="fr-FR" sz="2800" dirty="0" smtClean="0"/>
              <a:t>R</a:t>
            </a:r>
            <a:r>
              <a:rPr sz="2800" smtClean="0"/>
              <a:t>eporting à large échelle</a:t>
            </a:r>
          </a:p>
          <a:p>
            <a:pPr algn="just">
              <a:buNone/>
            </a:pPr>
            <a:endParaRPr sz="2800" smtClean="0"/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Objectifs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800600"/>
          </a:xfrm>
        </p:spPr>
        <p:txBody>
          <a:bodyPr/>
          <a:lstStyle/>
          <a:p>
            <a:endParaRPr smtClean="0"/>
          </a:p>
          <a:p>
            <a:r>
              <a:rPr smtClean="0"/>
              <a:t>Comprendre le mouvement NoSQl</a:t>
            </a:r>
          </a:p>
          <a:p>
            <a:r>
              <a:rPr lang="fr-FR" dirty="0" smtClean="0"/>
              <a:t>I</a:t>
            </a:r>
            <a:r>
              <a:rPr smtClean="0"/>
              <a:t>nstaller MongoDB</a:t>
            </a:r>
          </a:p>
          <a:p>
            <a:r>
              <a:rPr smtClean="0"/>
              <a:t>Comprendre l'architecture de MongoDB</a:t>
            </a:r>
          </a:p>
          <a:p>
            <a:pPr algn="just"/>
            <a:r>
              <a:rPr smtClean="0"/>
              <a:t>Créer et utiliser une base MongoDB avec Java</a:t>
            </a:r>
          </a:p>
          <a:p>
            <a:pPr algn="just"/>
            <a:r>
              <a:rPr lang="fr-FR" dirty="0" smtClean="0"/>
              <a:t>C</a:t>
            </a:r>
            <a:r>
              <a:rPr smtClean="0"/>
              <a:t>onfigurer la monté en charge</a:t>
            </a:r>
          </a:p>
          <a:p>
            <a:pPr algn="just"/>
            <a:r>
              <a:rPr smtClean="0"/>
              <a:t>Optimiser les performances </a:t>
            </a:r>
          </a:p>
          <a:p>
            <a:pPr algn="just"/>
            <a:r>
              <a:rPr smtClean="0"/>
              <a:t>Installer les autres bases : Redis , Cassandra et Noe4j</a:t>
            </a:r>
          </a:p>
          <a:p>
            <a:pPr algn="just"/>
            <a:r>
              <a:rPr smtClean="0"/>
              <a:t>Administration de MongoDB au quotidien</a:t>
            </a:r>
          </a:p>
          <a:p>
            <a:pPr algn="just">
              <a:buNone/>
            </a:pPr>
            <a:endParaRPr smtClean="0"/>
          </a:p>
          <a:p>
            <a:pPr algn="just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Base Orientée Graphes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(1/6)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4714908"/>
          </a:xfrm>
        </p:spPr>
        <p:txBody>
          <a:bodyPr/>
          <a:lstStyle/>
          <a:p>
            <a:pPr algn="just">
              <a:buNone/>
            </a:pPr>
            <a:endParaRPr lang="fr-FR" sz="2800" dirty="0" smtClean="0"/>
          </a:p>
          <a:p>
            <a:r>
              <a:rPr lang="fr-FR" sz="2800" dirty="0" smtClean="0"/>
              <a:t>L</a:t>
            </a:r>
            <a:r>
              <a:rPr sz="2800" smtClean="0"/>
              <a:t>es bases orientée Graphes ont pour objectif de stocker les données en se basant sur la théorie des graphes.</a:t>
            </a:r>
          </a:p>
          <a:p>
            <a:endParaRPr sz="2800" smtClean="0"/>
          </a:p>
          <a:p>
            <a:r>
              <a:rPr lang="fr-FR" sz="2800" dirty="0" smtClean="0"/>
              <a:t>E</a:t>
            </a:r>
            <a:r>
              <a:rPr sz="2800" smtClean="0"/>
              <a:t>lles s'appuient sur les notions de :</a:t>
            </a:r>
          </a:p>
          <a:p>
            <a:pPr lvl="1"/>
            <a:r>
              <a:rPr smtClean="0"/>
              <a:t>N</a:t>
            </a:r>
            <a:r>
              <a:rPr lang="fr-FR" dirty="0" smtClean="0"/>
              <a:t>œ</a:t>
            </a:r>
            <a:r>
              <a:rPr smtClean="0"/>
              <a:t>uds qui ont chacun leur propre structure</a:t>
            </a:r>
          </a:p>
          <a:p>
            <a:pPr lvl="1"/>
            <a:r>
              <a:rPr lang="fr-FR" dirty="0" smtClean="0"/>
              <a:t>R</a:t>
            </a:r>
            <a:r>
              <a:rPr smtClean="0"/>
              <a:t>elation entre les n</a:t>
            </a:r>
            <a:r>
              <a:rPr lang="fr-FR" dirty="0" smtClean="0"/>
              <a:t>œ</a:t>
            </a:r>
            <a:r>
              <a:rPr smtClean="0"/>
              <a:t>uds</a:t>
            </a:r>
          </a:p>
          <a:p>
            <a:pPr lvl="1"/>
            <a:r>
              <a:rPr lang="fr-FR" dirty="0" smtClean="0"/>
              <a:t>P</a:t>
            </a:r>
            <a:r>
              <a:rPr smtClean="0"/>
              <a:t>ropriétés (de n</a:t>
            </a:r>
            <a:r>
              <a:rPr lang="fr-FR" dirty="0" smtClean="0"/>
              <a:t>œ</a:t>
            </a:r>
            <a:r>
              <a:rPr smtClean="0"/>
              <a:t>uds ou de relations )</a:t>
            </a:r>
          </a:p>
          <a:p>
            <a:pPr>
              <a:buNone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(2/6)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4714908"/>
          </a:xfrm>
        </p:spPr>
        <p:txBody>
          <a:bodyPr/>
          <a:lstStyle/>
          <a:p>
            <a:pPr algn="just">
              <a:buNone/>
            </a:pPr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Ce modèle de stockage facilite la représentation du monde réel, ce qui le rend particulièrement bien adapté au traitement des données des réseaux sociaux et géographiques </a:t>
            </a:r>
          </a:p>
          <a:p>
            <a:endParaRPr lang="fr-FR" sz="2800" dirty="0" smtClean="0"/>
          </a:p>
          <a:p>
            <a:r>
              <a:rPr lang="fr-FR" sz="2800" dirty="0" smtClean="0"/>
              <a:t>E</a:t>
            </a:r>
            <a:r>
              <a:rPr sz="2800" smtClean="0"/>
              <a:t>t de toute les données fortement connectées de manière générale</a:t>
            </a:r>
            <a:endParaRPr smtClean="0"/>
          </a:p>
          <a:p>
            <a:pPr>
              <a:buNone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(3/6) 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 l="20900" t="9961" r="21998" b="15820"/>
          <a:stretch>
            <a:fillRect/>
          </a:stretch>
        </p:blipFill>
        <p:spPr bwMode="auto">
          <a:xfrm>
            <a:off x="1285852" y="1428736"/>
            <a:ext cx="742955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142852"/>
            <a:ext cx="7499350" cy="1143000"/>
          </a:xfrm>
        </p:spPr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(4/6)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643578"/>
          </a:xfrm>
        </p:spPr>
        <p:txBody>
          <a:bodyPr/>
          <a:lstStyle/>
          <a:p>
            <a:pPr algn="just">
              <a:buNone/>
            </a:pPr>
            <a:r>
              <a:rPr sz="2800" b="1" smtClean="0"/>
              <a:t>Quelles sont leurs forces ?</a:t>
            </a:r>
            <a:endParaRPr lang="fr-FR" sz="2800" dirty="0" smtClean="0"/>
          </a:p>
          <a:p>
            <a:pPr algn="just"/>
            <a:r>
              <a:rPr sz="2800" smtClean="0"/>
              <a:t>Adaptées aux objets complexes organisés en réseaux, aux données présentants des dépendances  fortes</a:t>
            </a:r>
          </a:p>
          <a:p>
            <a:pPr algn="just"/>
            <a:r>
              <a:rPr sz="2800" smtClean="0"/>
              <a:t>Permettent d'appliquer les algorithmes de théorie des graphes et la mise en place de visualisation de graphe nativement</a:t>
            </a:r>
          </a:p>
          <a:p>
            <a:pPr algn="just"/>
            <a:r>
              <a:rPr sz="2800" smtClean="0"/>
              <a:t>Beaucoup plus rapides que les autres système de stockage pour manipuler les données fortement connectées</a:t>
            </a:r>
          </a:p>
          <a:p>
            <a:pPr algn="just"/>
            <a:r>
              <a:rPr sz="2800" b="1" smtClean="0"/>
              <a:t>Quelles sont leurs faiblesses ?</a:t>
            </a:r>
            <a:endParaRPr sz="2800" smtClean="0"/>
          </a:p>
          <a:p>
            <a:pPr algn="just"/>
            <a:r>
              <a:rPr sz="2800" smtClean="0"/>
              <a:t>Non adaptées pour tous les autres contextes qui celui des données fortement connectées</a:t>
            </a:r>
          </a:p>
          <a:p>
            <a:pPr algn="just"/>
            <a:endParaRPr sz="2800" smtClean="0"/>
          </a:p>
          <a:p>
            <a:pPr algn="just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1538" y="142852"/>
            <a:ext cx="7862912" cy="1143000"/>
          </a:xfrm>
        </p:spPr>
        <p:txBody>
          <a:bodyPr>
            <a:noAutofit/>
          </a:bodyPr>
          <a:lstStyle/>
          <a:p>
            <a:pPr marL="539750" indent="-457200"/>
            <a:r>
              <a:rPr sz="3600" smtClean="0"/>
              <a:t>NoSQL Orienté Graphes  - Pourquoi ?( 5/ 6)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643578"/>
          </a:xfrm>
        </p:spPr>
        <p:txBody>
          <a:bodyPr/>
          <a:lstStyle/>
          <a:p>
            <a:pPr algn="just">
              <a:buNone/>
            </a:pPr>
            <a:r>
              <a:rPr sz="2800" smtClean="0"/>
              <a:t>Les notions de relation et d'action entre éléments sont de plus en plus présentes dans notre monde d'aujourd'hui. </a:t>
            </a:r>
            <a:r>
              <a:rPr lang="fr-FR" sz="2800" dirty="0" smtClean="0"/>
              <a:t>C</a:t>
            </a:r>
            <a:r>
              <a:rPr sz="2800" smtClean="0"/>
              <a:t>'est pourquoi ce type de base est beaucoup utilisé dans les cas suivants :</a:t>
            </a:r>
          </a:p>
          <a:p>
            <a:pPr algn="just"/>
            <a:r>
              <a:rPr sz="2800" smtClean="0"/>
              <a:t>Modélisation des données provenant des réseaux sociaux ( Twitter, Facebook</a:t>
            </a:r>
            <a:r>
              <a:rPr lang="fr-FR" sz="2800" dirty="0" smtClean="0"/>
              <a:t>…)</a:t>
            </a:r>
          </a:p>
          <a:p>
            <a:pPr algn="just"/>
            <a:r>
              <a:rPr sz="2800" smtClean="0"/>
              <a:t>Moteur de recommandation ( vous êtes sûrement intéressés par tel ou tel objet car beaucoup de vos amis et des amis dde vos amis le sont aussi)</a:t>
            </a:r>
          </a:p>
          <a:p>
            <a:pPr algn="just"/>
            <a:r>
              <a:rPr sz="2800" smtClean="0"/>
              <a:t>Détection de fraude organisée</a:t>
            </a:r>
          </a:p>
          <a:p>
            <a:pPr algn="just"/>
            <a:r>
              <a:rPr sz="2800" smtClean="0"/>
              <a:t>Catalogue de produits</a:t>
            </a:r>
          </a:p>
          <a:p>
            <a:pPr algn="just"/>
            <a:r>
              <a:rPr lang="fr-FR" sz="2800" dirty="0" smtClean="0"/>
              <a:t>D</a:t>
            </a:r>
            <a:r>
              <a:rPr sz="2800" smtClean="0"/>
              <a:t>onnée géo spatiales (réseaux ferré </a:t>
            </a:r>
            <a:r>
              <a:rPr lang="fr-FR" sz="2800" dirty="0" smtClean="0"/>
              <a:t>…)</a:t>
            </a:r>
          </a:p>
          <a:p>
            <a:pPr algn="just"/>
            <a:r>
              <a:rPr lang="fr-FR" sz="2800" dirty="0" smtClean="0"/>
              <a:t>…</a:t>
            </a:r>
            <a:endParaRPr sz="2800" smtClean="0"/>
          </a:p>
          <a:p>
            <a:pPr algn="just"/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( 6/6)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00066"/>
          </a:xfrm>
        </p:spPr>
        <p:txBody>
          <a:bodyPr/>
          <a:lstStyle/>
          <a:p>
            <a:pPr algn="just"/>
            <a:r>
              <a:rPr sz="2800" smtClean="0"/>
              <a:t>Les solutions existantes sont :</a:t>
            </a:r>
            <a:endParaRPr lang="fr-FR" sz="2800" dirty="0" smtClean="0"/>
          </a:p>
          <a:p>
            <a:endParaRPr smtClean="0"/>
          </a:p>
        </p:txBody>
      </p:sp>
      <p:pic>
        <p:nvPicPr>
          <p:cNvPr id="36866" name="Picture 2" descr="illu-nosql_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000240"/>
            <a:ext cx="7143800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smtClean="0"/>
              <a:t>Base Orientée Documents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( 1/7)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5214974"/>
          </a:xfrm>
        </p:spPr>
        <p:txBody>
          <a:bodyPr/>
          <a:lstStyle/>
          <a:p>
            <a:pPr algn="just"/>
            <a:endParaRPr sz="2800" smtClean="0"/>
          </a:p>
          <a:p>
            <a:pPr algn="just"/>
            <a:r>
              <a:rPr sz="2800" smtClean="0"/>
              <a:t>Les bases orientées documents ressemblent sans doute le plus à ce que l'on peut faire dans une base de données classique pour des requêtes complexes</a:t>
            </a:r>
          </a:p>
          <a:p>
            <a:pPr algn="just"/>
            <a:endParaRPr sz="2800" smtClean="0"/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 but de ce stockage est de manipuler des documents contenant des informations avec une structure complexe (type, listes, imbrications)</a:t>
            </a:r>
          </a:p>
          <a:p>
            <a:pPr algn="just"/>
            <a:endParaRPr sz="2800" smtClean="0"/>
          </a:p>
          <a:p>
            <a:pPr algn="just"/>
            <a:r>
              <a:rPr lang="fr-FR" sz="2800" dirty="0" smtClean="0"/>
              <a:t>I</a:t>
            </a:r>
            <a:r>
              <a:rPr sz="2800" smtClean="0"/>
              <a:t>l repose sur le principe du clé/valeur, mais avec une extension sur les champs qui composent ce document</a:t>
            </a:r>
            <a:endParaRPr lang="fr-FR" sz="2800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( 2 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5214974"/>
          </a:xfrm>
        </p:spPr>
        <p:txBody>
          <a:bodyPr/>
          <a:lstStyle/>
          <a:p>
            <a:pPr algn="just">
              <a:buNone/>
            </a:pPr>
            <a:endParaRPr sz="2800" smtClean="0"/>
          </a:p>
          <a:p>
            <a:pPr algn="just"/>
            <a:r>
              <a:rPr lang="fr-FR" sz="2800" dirty="0" smtClean="0"/>
              <a:t>I</a:t>
            </a:r>
            <a:r>
              <a:rPr sz="2800" smtClean="0"/>
              <a:t>l repose sur le principe du clé/valeur, mais avec une extension sur les champs qui composent ce document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 document a une structure arborescente : il contient une liste de champs,  et un champs est associé à une valeur qui peut elle</a:t>
            </a:r>
            <a:r>
              <a:rPr lang="fr-FR" sz="2800" dirty="0" smtClean="0"/>
              <a:t>-</a:t>
            </a:r>
            <a:r>
              <a:rPr sz="2800" smtClean="0"/>
              <a:t>même être une liste</a:t>
            </a:r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es documents sont principalement de type JSON ou XML.</a:t>
            </a:r>
            <a:endParaRPr lang="fr-FR" sz="2800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142852"/>
            <a:ext cx="7499350" cy="846158"/>
          </a:xfrm>
        </p:spPr>
        <p:txBody>
          <a:bodyPr/>
          <a:lstStyle/>
          <a:p>
            <a:pPr algn="ctr"/>
            <a:r>
              <a:rPr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071546"/>
            <a:ext cx="7862912" cy="5176854"/>
          </a:xfrm>
        </p:spPr>
        <p:txBody>
          <a:bodyPr/>
          <a:lstStyle/>
          <a:p>
            <a:endParaRPr smtClean="0"/>
          </a:p>
          <a:p>
            <a:pPr marL="596900" indent="-514350">
              <a:buFont typeface="+mj-lt"/>
              <a:buAutoNum type="arabicPeriod"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smtClean="0"/>
              <a:t>Intoduction aux Big data NoSql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MongoDB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Théorème de CAP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Le Sharding et l'élasticité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Redis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Cassandra</a:t>
            </a:r>
          </a:p>
          <a:p>
            <a:pPr marL="596900" indent="-514350">
              <a:buFont typeface="+mj-lt"/>
              <a:buAutoNum type="arabicPeriod"/>
            </a:pPr>
            <a:r>
              <a:rPr smtClean="0"/>
              <a:t>Noe4j</a:t>
            </a:r>
          </a:p>
          <a:p>
            <a:endParaRPr smtClean="0"/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( 3 /7)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 l="6039" t="8789" r="7759" b="14062"/>
          <a:stretch>
            <a:fillRect/>
          </a:stretch>
        </p:blipFill>
        <p:spPr bwMode="auto">
          <a:xfrm>
            <a:off x="1142976" y="1285860"/>
            <a:ext cx="800102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( 4 /7) </a:t>
            </a:r>
          </a:p>
        </p:txBody>
      </p:sp>
      <p:pic>
        <p:nvPicPr>
          <p:cNvPr id="57346" name="Picture 2" descr="illu - NoSQL-graph"/>
          <p:cNvPicPr>
            <a:picLocks noChangeAspect="1" noChangeArrowheads="1"/>
          </p:cNvPicPr>
          <p:nvPr/>
        </p:nvPicPr>
        <p:blipFill>
          <a:blip r:embed="rId2"/>
          <a:srcRect l="17763" t="9360" r="21710" b="2885"/>
          <a:stretch>
            <a:fillRect/>
          </a:stretch>
        </p:blipFill>
        <p:spPr bwMode="auto">
          <a:xfrm>
            <a:off x="1357290" y="1357298"/>
            <a:ext cx="7143800" cy="5357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( 5 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5214974"/>
          </a:xfrm>
        </p:spPr>
        <p:txBody>
          <a:bodyPr/>
          <a:lstStyle/>
          <a:p>
            <a:pPr algn="just">
              <a:buNone/>
            </a:pPr>
            <a:endParaRPr sz="2800" smtClean="0"/>
          </a:p>
          <a:p>
            <a:pPr algn="just"/>
            <a:r>
              <a:rPr lang="fr-FR" sz="2800" dirty="0" smtClean="0"/>
              <a:t>L’avantage de cette solution est d’avoir une approche structurée de chaque valeur, formant ainsi un document</a:t>
            </a:r>
          </a:p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es solutions proposent des langages d'interrogation riches permettant de faire des manipulations complexes sur chaque attribut du document ( et sous-documents) comme dans une base de données traditionnelle, tout en passant à l'échelle dans un contexte distribué</a:t>
            </a:r>
            <a:endParaRPr lang="fr-FR" sz="2800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1604" y="274638"/>
            <a:ext cx="7362846" cy="939784"/>
          </a:xfrm>
        </p:spPr>
        <p:txBody>
          <a:bodyPr>
            <a:normAutofit fontScale="90000"/>
          </a:bodyPr>
          <a:lstStyle/>
          <a:p>
            <a:pPr marL="539750" indent="-457200"/>
            <a:r>
              <a:rPr smtClean="0"/>
              <a:t>NoSQL Orienté documents </a:t>
            </a:r>
            <a:r>
              <a:rPr lang="fr-FR" dirty="0" smtClean="0"/>
              <a:t>–</a:t>
            </a:r>
            <a:r>
              <a:rPr smtClean="0"/>
              <a:t> Pourquoi?( 6/7)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357298"/>
            <a:ext cx="8143900" cy="5214974"/>
          </a:xfrm>
        </p:spPr>
        <p:txBody>
          <a:bodyPr/>
          <a:lstStyle/>
          <a:p>
            <a:pPr algn="just">
              <a:buNone/>
            </a:pPr>
            <a:endParaRPr sz="2800" smtClean="0"/>
          </a:p>
          <a:p>
            <a:pPr algn="just">
              <a:buNone/>
            </a:pPr>
            <a:r>
              <a:rPr lang="fr-FR" sz="2800" dirty="0" smtClean="0"/>
              <a:t>C</a:t>
            </a:r>
            <a:r>
              <a:rPr sz="2800" smtClean="0"/>
              <a:t>e sont parmi les base NoSQL les plus répandues notamment pour tout ce qui concerne:</a:t>
            </a:r>
            <a:endParaRPr lang="fr-FR" sz="2800" dirty="0" smtClean="0"/>
          </a:p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Les données clients ( stockage de toute les transaction et information du client au sein d’un même document (même clef))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a gestion catalogue des produits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 web analytics</a:t>
            </a:r>
          </a:p>
          <a:p>
            <a:pPr algn="just"/>
            <a:r>
              <a:rPr lang="fr-FR" sz="2800" dirty="0" smtClean="0"/>
              <a:t>…</a:t>
            </a:r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smtClean="0"/>
              <a:t>NoSQL Orienté Graphes (7/7)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357298"/>
            <a:ext cx="7862912" cy="500066"/>
          </a:xfrm>
        </p:spPr>
        <p:txBody>
          <a:bodyPr/>
          <a:lstStyle/>
          <a:p>
            <a:pPr algn="just"/>
            <a:r>
              <a:rPr sz="2800" smtClean="0"/>
              <a:t>Les solutions existantes sont :</a:t>
            </a:r>
            <a:endParaRPr lang="fr-FR" sz="2800" dirty="0" smtClean="0"/>
          </a:p>
          <a:p>
            <a:endParaRPr smtClean="0"/>
          </a:p>
        </p:txBody>
      </p:sp>
      <p:pic>
        <p:nvPicPr>
          <p:cNvPr id="62466" name="Picture 2" descr="illu - NoSQL-graph techn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857364"/>
            <a:ext cx="7000924" cy="407196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 bwMode="auto">
          <a:xfrm>
            <a:off x="1071538" y="6072206"/>
            <a:ext cx="786291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125" marR="0" lvl="0" indent="-282575" algn="just" defTabSz="914400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lang="fr-FR" sz="2800" dirty="0" smtClean="0">
                <a:latin typeface="+mn-lt"/>
                <a:ea typeface="ＭＳ Ｐゴシック" charset="0"/>
                <a:cs typeface="ＭＳ Ｐゴシック" charset="0"/>
              </a:rPr>
              <a:t>Cassandra (</a:t>
            </a:r>
            <a:r>
              <a:rPr lang="fr-FR" sz="2800" dirty="0" err="1" smtClean="0">
                <a:latin typeface="+mn-lt"/>
                <a:ea typeface="ＭＳ Ｐゴシック" charset="0"/>
                <a:cs typeface="ＭＳ Ｐゴシック" charset="0"/>
              </a:rPr>
              <a:t>facebook</a:t>
            </a:r>
            <a:r>
              <a:rPr lang="fr-FR" sz="2800" dirty="0" smtClean="0">
                <a:latin typeface="+mn-lt"/>
                <a:ea typeface="ＭＳ Ｐゴシック" charset="0"/>
                <a:cs typeface="ＭＳ Ｐゴシック" charset="0"/>
              </a:rPr>
              <a:t> et Apache) : eBay, </a:t>
            </a:r>
            <a:r>
              <a:rPr lang="fr-FR" sz="2800" dirty="0" err="1" smtClean="0">
                <a:latin typeface="+mn-lt"/>
                <a:ea typeface="ＭＳ Ｐゴシック" charset="0"/>
                <a:cs typeface="ＭＳ Ｐゴシック" charset="0"/>
              </a:rPr>
              <a:t>sky</a:t>
            </a:r>
            <a:r>
              <a:rPr lang="fr-FR" sz="2800" dirty="0" smtClean="0">
                <a:latin typeface="+mn-lt"/>
                <a:ea typeface="ＭＳ Ｐゴシック" charset="0"/>
                <a:cs typeface="ＭＳ Ｐゴシック" charset="0"/>
              </a:rPr>
              <a:t> …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ＭＳ Ｐゴシック" charset="0"/>
            </a:endParaRPr>
          </a:p>
          <a:p>
            <a:pPr marL="365125" marR="0" lvl="0" indent="-282575" algn="l" defTabSz="914400" rtl="0" eaLnBrk="0" fontAlgn="base" latinLnBrk="0" hangingPunct="0">
              <a:lnSpc>
                <a:spcPts val="3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b="1" smtClean="0"/>
              <a:t>Le théorème de CAP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511140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(1/6)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357298"/>
            <a:ext cx="8005788" cy="5500702"/>
          </a:xfrm>
        </p:spPr>
        <p:txBody>
          <a:bodyPr/>
          <a:lstStyle/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dirty="0" smtClean="0"/>
              <a:t>P</a:t>
            </a:r>
            <a:r>
              <a:rPr smtClean="0"/>
              <a:t>our mettre en rapport les problématiques de la base de données relationnelle, on parle des propriétes </a:t>
            </a:r>
            <a:r>
              <a:rPr b="1" smtClean="0"/>
              <a:t>ACID</a:t>
            </a:r>
            <a:r>
              <a:rPr smtClean="0"/>
              <a:t> pour les transactions ( séquences d'opérations / requêtes ) :</a:t>
            </a:r>
          </a:p>
          <a:p>
            <a:pPr algn="just">
              <a:buNone/>
            </a:pPr>
            <a:endParaRPr smtClean="0"/>
          </a:p>
          <a:p>
            <a:pPr algn="just"/>
            <a:r>
              <a:rPr b="1" smtClean="0"/>
              <a:t>A</a:t>
            </a:r>
            <a:r>
              <a:rPr smtClean="0"/>
              <a:t>tomicité : Une transaction s'éffectue entièrement ou pas du tout.</a:t>
            </a:r>
          </a:p>
          <a:p>
            <a:pPr algn="just"/>
            <a:endParaRPr smtClean="0"/>
          </a:p>
          <a:p>
            <a:pPr algn="just"/>
            <a:r>
              <a:rPr b="1" smtClean="0"/>
              <a:t>C</a:t>
            </a:r>
            <a:r>
              <a:rPr smtClean="0"/>
              <a:t>ohérence : le contenu d'une base doit être cohérent au début et à la fin d'une transaction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511140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(2 /6 )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357298"/>
            <a:ext cx="8005788" cy="5500702"/>
          </a:xfrm>
        </p:spPr>
        <p:txBody>
          <a:bodyPr/>
          <a:lstStyle/>
          <a:p>
            <a:pPr algn="just">
              <a:buNone/>
            </a:pPr>
            <a:r>
              <a:rPr lang="fr-FR" dirty="0" smtClean="0"/>
              <a:t>P</a:t>
            </a:r>
            <a:r>
              <a:rPr smtClean="0"/>
              <a:t>our mettre en rapport les problématiques de la base de données relationnelle, on parle des propriétes </a:t>
            </a:r>
            <a:r>
              <a:rPr b="1" smtClean="0"/>
              <a:t>ACID</a:t>
            </a:r>
            <a:r>
              <a:rPr smtClean="0"/>
              <a:t> pour les transactions ( séquences d'opérations / requêtes ) :</a:t>
            </a:r>
          </a:p>
          <a:p>
            <a:pPr algn="just">
              <a:buNone/>
            </a:pPr>
            <a:endParaRPr smtClean="0"/>
          </a:p>
          <a:p>
            <a:pPr algn="just"/>
            <a:r>
              <a:rPr b="1" smtClean="0"/>
              <a:t>I</a:t>
            </a:r>
            <a:r>
              <a:rPr smtClean="0"/>
              <a:t>solation : Les modifications d'une transaction ne sont visibles/modifiables que quand celle-ci a été validée</a:t>
            </a:r>
          </a:p>
          <a:p>
            <a:pPr algn="just"/>
            <a:endParaRPr smtClean="0"/>
          </a:p>
          <a:p>
            <a:pPr algn="just"/>
            <a:r>
              <a:rPr b="1" smtClean="0"/>
              <a:t>D</a:t>
            </a:r>
            <a:r>
              <a:rPr smtClean="0"/>
              <a:t>urabilité : Une fois la transaction validée, l'état de la base est permanent (non affecté par les pannes ou autres 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71414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(3/6 )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857232"/>
            <a:ext cx="8005788" cy="6000768"/>
          </a:xfrm>
        </p:spPr>
        <p:txBody>
          <a:bodyPr/>
          <a:lstStyle/>
          <a:p>
            <a:pPr algn="just"/>
            <a:r>
              <a:rPr smtClean="0"/>
              <a:t>Toutefois les propriétés ACID ne sont pas applicables dans un contexte distribué tel que le NoSQL </a:t>
            </a:r>
          </a:p>
          <a:p>
            <a:pPr algn="just"/>
            <a:r>
              <a:rPr lang="fr-FR" dirty="0" smtClean="0"/>
              <a:t>L</a:t>
            </a:r>
            <a:r>
              <a:rPr smtClean="0"/>
              <a:t>es propriétés</a:t>
            </a:r>
            <a:r>
              <a:rPr b="1" smtClean="0"/>
              <a:t> BASE </a:t>
            </a:r>
            <a:r>
              <a:rPr smtClean="0"/>
              <a:t>ont été proposées pour caractériser les bases NoSQL :</a:t>
            </a:r>
          </a:p>
          <a:p>
            <a:pPr lvl="1" algn="just"/>
            <a:r>
              <a:rPr b="1" smtClean="0"/>
              <a:t>B</a:t>
            </a:r>
            <a:r>
              <a:rPr smtClean="0"/>
              <a:t>asically </a:t>
            </a:r>
            <a:r>
              <a:rPr b="1" smtClean="0"/>
              <a:t>A</a:t>
            </a:r>
            <a:r>
              <a:rPr smtClean="0"/>
              <a:t>vialable : Quelque soit la charge de la base de données (données/requêtes), le système garantie un taux de disponibilité de la donnée</a:t>
            </a:r>
          </a:p>
          <a:p>
            <a:pPr lvl="1" algn="just"/>
            <a:r>
              <a:rPr b="1" smtClean="0"/>
              <a:t>S</a:t>
            </a:r>
            <a:r>
              <a:rPr smtClean="0"/>
              <a:t>oft-state  : La base peut changer lors de la mise à jour ou lors d'ajout/suppression de serveur. </a:t>
            </a:r>
            <a:r>
              <a:rPr lang="fr-FR" dirty="0" smtClean="0"/>
              <a:t>L</a:t>
            </a:r>
            <a:r>
              <a:rPr smtClean="0"/>
              <a:t>a base NoSQL n'a pas à être cohérente à tout instant</a:t>
            </a:r>
          </a:p>
          <a:p>
            <a:pPr lvl="1" algn="just"/>
            <a:r>
              <a:rPr b="1" smtClean="0"/>
              <a:t>E</a:t>
            </a:r>
            <a:r>
              <a:rPr smtClean="0"/>
              <a:t>ventually consistent  : à terme, la base atteindra un état cohérent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71414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(4/6 )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5857892"/>
          </a:xfrm>
        </p:spPr>
        <p:txBody>
          <a:bodyPr/>
          <a:lstStyle/>
          <a:p>
            <a:pPr algn="just"/>
            <a:r>
              <a:rPr smtClean="0"/>
              <a:t>En 2000, Eric A Brewer a formalisé un théorème très intéressant reposant sur 3 propriétés fondamentales pour caractériser les bases de données ( relationnelles, NoSQL et autres)</a:t>
            </a:r>
          </a:p>
          <a:p>
            <a:pPr marL="596900" indent="-514350" algn="just">
              <a:buFont typeface="+mj-lt"/>
              <a:buAutoNum type="arabicPeriod"/>
            </a:pPr>
            <a:r>
              <a:rPr b="1" smtClean="0"/>
              <a:t>C</a:t>
            </a:r>
            <a:r>
              <a:rPr smtClean="0"/>
              <a:t>onsistency (</a:t>
            </a:r>
            <a:r>
              <a:rPr b="1" smtClean="0"/>
              <a:t>Cohérence</a:t>
            </a:r>
            <a:r>
              <a:rPr smtClean="0"/>
              <a:t>)  : Une donnée n'a qu'un seul état visible quel que soit le nombre de replicas</a:t>
            </a:r>
          </a:p>
          <a:p>
            <a:pPr marL="596900" indent="-514350" algn="just">
              <a:buFont typeface="+mj-lt"/>
              <a:buAutoNum type="arabicPeriod"/>
            </a:pPr>
            <a:r>
              <a:rPr b="1" smtClean="0"/>
              <a:t>A</a:t>
            </a:r>
            <a:r>
              <a:rPr smtClean="0"/>
              <a:t>vialability (</a:t>
            </a:r>
            <a:r>
              <a:rPr b="1" smtClean="0"/>
              <a:t>Disponibilité</a:t>
            </a:r>
            <a:r>
              <a:rPr smtClean="0"/>
              <a:t>) : Tant que le système tourne (distribué ou non), la donnée doit être disponible</a:t>
            </a:r>
          </a:p>
          <a:p>
            <a:pPr marL="596900" indent="-514350" algn="just">
              <a:buFont typeface="+mj-lt"/>
              <a:buAutoNum type="arabicPeriod"/>
            </a:pPr>
            <a:r>
              <a:rPr b="1" smtClean="0"/>
              <a:t>P</a:t>
            </a:r>
            <a:r>
              <a:rPr smtClean="0"/>
              <a:t>artition Tolerance (</a:t>
            </a:r>
            <a:r>
              <a:rPr b="1" smtClean="0"/>
              <a:t>Distribution</a:t>
            </a:r>
            <a:r>
              <a:rPr smtClean="0"/>
              <a:t>) : Quel que soit le nombre de serveurs, toute requêtes doit fournir un résultat correct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142852"/>
            <a:ext cx="7499350" cy="846158"/>
          </a:xfrm>
        </p:spPr>
        <p:txBody>
          <a:bodyPr/>
          <a:lstStyle/>
          <a:p>
            <a:pPr algn="ctr"/>
            <a:r>
              <a:rPr smtClean="0"/>
              <a:t>Liens utiles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071546"/>
            <a:ext cx="7862912" cy="5572164"/>
          </a:xfrm>
        </p:spPr>
        <p:txBody>
          <a:bodyPr/>
          <a:lstStyle/>
          <a:p>
            <a:r>
              <a:rPr lang="fr-FR" dirty="0" smtClean="0"/>
              <a:t>L</a:t>
            </a:r>
            <a:r>
              <a:rPr smtClean="0"/>
              <a:t>a documentation MongoDB</a:t>
            </a:r>
          </a:p>
          <a:p>
            <a:pPr lvl="1"/>
            <a:r>
              <a:rPr smtClean="0">
                <a:hlinkClick r:id="rId2"/>
              </a:rPr>
              <a:t>https://www.mongodb.org</a:t>
            </a:r>
            <a:endParaRPr smtClean="0"/>
          </a:p>
          <a:p>
            <a:r>
              <a:rPr smtClean="0"/>
              <a:t>Des livres</a:t>
            </a:r>
          </a:p>
          <a:p>
            <a:pPr lvl="1"/>
            <a:r>
              <a:rPr smtClean="0">
                <a:hlinkClick r:id="rId3"/>
              </a:rPr>
              <a:t>http://www.mongodb.org/books</a:t>
            </a:r>
            <a:r>
              <a:rPr smtClean="0"/>
              <a:t> (en Anglais)</a:t>
            </a:r>
          </a:p>
          <a:p>
            <a:r>
              <a:rPr smtClean="0"/>
              <a:t>Blog</a:t>
            </a:r>
          </a:p>
          <a:p>
            <a:pPr lvl="1"/>
            <a:r>
              <a:rPr smtClean="0">
                <a:hlinkClick r:id="rId4"/>
              </a:rPr>
              <a:t>http://blog.mongodb.org</a:t>
            </a:r>
            <a:endParaRPr smtClean="0"/>
          </a:p>
          <a:p>
            <a:r>
              <a:rPr smtClean="0"/>
              <a:t>Service commerciaux</a:t>
            </a:r>
          </a:p>
          <a:p>
            <a:pPr lvl="1"/>
            <a:r>
              <a:rPr smtClean="0">
                <a:hlinkClick r:id="rId5"/>
              </a:rPr>
              <a:t>http://www.mongodb.com/</a:t>
            </a:r>
            <a:endParaRPr smtClean="0"/>
          </a:p>
          <a:p>
            <a:r>
              <a:rPr smtClean="0"/>
              <a:t>MongoDB Management Service (Un service gratuit en cloud pour la surveillance et backup des déploiement de Mongodb)</a:t>
            </a:r>
          </a:p>
          <a:p>
            <a:pPr lvl="1"/>
            <a:r>
              <a:rPr smtClean="0">
                <a:hlinkClick r:id="rId6"/>
              </a:rPr>
              <a:t>http://mms.mongodb.com/</a:t>
            </a:r>
            <a:endParaRPr smtClean="0"/>
          </a:p>
          <a:p>
            <a:pPr lvl="1"/>
            <a:endParaRPr smtClean="0"/>
          </a:p>
          <a:p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71414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(5/6)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3286148"/>
          </a:xfrm>
        </p:spPr>
        <p:txBody>
          <a:bodyPr/>
          <a:lstStyle/>
          <a:p>
            <a:pPr algn="just">
              <a:buNone/>
            </a:pPr>
            <a:r>
              <a:rPr lang="fr-FR" dirty="0" smtClean="0"/>
              <a:t>L</a:t>
            </a:r>
            <a:r>
              <a:rPr smtClean="0"/>
              <a:t>e théorème de CAP dit :</a:t>
            </a:r>
          </a:p>
          <a:p>
            <a:pPr algn="just"/>
            <a:r>
              <a:rPr smtClean="0"/>
              <a:t>Dans toute base de données, vous ne pouvez respecter au plus que 2 propriétes parmi la cohérence, la disponibilité et la distribution</a:t>
            </a:r>
          </a:p>
          <a:p>
            <a:pPr algn="just"/>
            <a:r>
              <a:rPr lang="fr-FR" dirty="0" smtClean="0"/>
              <a:t>C</a:t>
            </a:r>
            <a:r>
              <a:rPr smtClean="0"/>
              <a:t>ela s'illustre assez facilement avec les bases de données relationnelles, elle gèrent la cohérence et la disponibilité, mais pas la distribution</a:t>
            </a:r>
          </a:p>
        </p:txBody>
      </p:sp>
      <p:pic>
        <p:nvPicPr>
          <p:cNvPr id="65538" name="Picture 2" descr="CA - AP - C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0176" y="4214818"/>
            <a:ext cx="8043824" cy="26431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71414"/>
            <a:ext cx="7499350" cy="846158"/>
          </a:xfrm>
        </p:spPr>
        <p:txBody>
          <a:bodyPr/>
          <a:lstStyle/>
          <a:p>
            <a:pPr algn="ctr"/>
            <a:r>
              <a:rPr smtClean="0"/>
              <a:t>Théorème de CAP (6/6)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8662" y="1000108"/>
            <a:ext cx="8005788" cy="1214446"/>
          </a:xfrm>
        </p:spPr>
        <p:txBody>
          <a:bodyPr/>
          <a:lstStyle/>
          <a:p>
            <a:pPr algn="just">
              <a:buNone/>
            </a:pPr>
            <a:r>
              <a:rPr smtClean="0"/>
              <a:t>il est alors possible de classer toutes les bases de données en les plaçant sur le trinagle de CAP</a:t>
            </a:r>
          </a:p>
        </p:txBody>
      </p:sp>
      <p:pic>
        <p:nvPicPr>
          <p:cNvPr id="71682" name="Picture 2" descr="Triangle de CA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8072494" cy="4714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pPr>
              <a:buNone/>
            </a:pPr>
            <a:endParaRPr smtClean="0"/>
          </a:p>
          <a:p>
            <a:pPr algn="ctr">
              <a:buNone/>
            </a:pPr>
            <a:r>
              <a:rPr b="1" smtClean="0"/>
              <a:t>Le Sharding et l'élasticité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9750" indent="-457200"/>
            <a:r>
              <a:rPr lang="fr-FR" dirty="0" smtClean="0"/>
              <a:t>L</a:t>
            </a:r>
            <a:r>
              <a:rPr smtClean="0"/>
              <a:t>e sharding et l'élasticité (1/13)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357298"/>
            <a:ext cx="8286776" cy="5500702"/>
          </a:xfrm>
        </p:spPr>
        <p:txBody>
          <a:bodyPr/>
          <a:lstStyle/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Le but d’une base de donnée est de fournir efficacement un résultat à chaque requête. Pour cela plusieurs indexes permettent d’accéder directement à l’information recherchée.</a:t>
            </a:r>
          </a:p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'index d'une base de données est comme celui d'un livre. </a:t>
            </a:r>
            <a:r>
              <a:rPr lang="fr-FR" sz="2800" dirty="0" smtClean="0"/>
              <a:t>N</a:t>
            </a:r>
            <a:r>
              <a:rPr sz="2800" smtClean="0"/>
              <a:t>ous utiliseront cette analogie pour présenter les techniques suivantes</a:t>
            </a:r>
          </a:p>
          <a:p>
            <a:pPr algn="just">
              <a:buNone/>
            </a:pPr>
            <a:endParaRPr sz="2800" smtClean="0"/>
          </a:p>
          <a:p>
            <a:pPr lvl="1" algn="just"/>
            <a:r>
              <a:rPr lang="fr-FR" sz="2400" b="1" dirty="0" smtClean="0"/>
              <a:t>L</a:t>
            </a:r>
            <a:r>
              <a:rPr sz="2400" b="1" smtClean="0"/>
              <a:t>'élasticité</a:t>
            </a:r>
          </a:p>
          <a:p>
            <a:pPr lvl="1" algn="just"/>
            <a:r>
              <a:rPr lang="fr-FR" sz="2400" dirty="0" smtClean="0"/>
              <a:t>E</a:t>
            </a:r>
            <a:r>
              <a:rPr sz="2400" smtClean="0"/>
              <a:t>t le</a:t>
            </a:r>
            <a:r>
              <a:rPr sz="2400" b="1" smtClean="0"/>
              <a:t> sharding</a:t>
            </a:r>
            <a:endParaRPr lang="fr-FR" sz="2400" b="1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142852"/>
            <a:ext cx="7499350" cy="917596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et l'élasticité (2/13)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142984"/>
            <a:ext cx="8286776" cy="5715016"/>
          </a:xfrm>
        </p:spPr>
        <p:txBody>
          <a:bodyPr/>
          <a:lstStyle/>
          <a:p>
            <a:pPr algn="just"/>
            <a:r>
              <a:rPr lang="fr-FR" sz="2800" b="1" dirty="0" smtClean="0"/>
              <a:t>L’élasticité </a:t>
            </a:r>
            <a:r>
              <a:rPr lang="fr-FR" sz="2800" dirty="0" smtClean="0"/>
              <a:t>: est la capacité du système à s’adapter automatiquement en fonction du nombre de serveurs qu’il dispose et de la quantité de données à répartir. </a:t>
            </a:r>
          </a:p>
          <a:p>
            <a:pPr algn="just"/>
            <a:r>
              <a:rPr lang="fr-FR" sz="2800" dirty="0" smtClean="0"/>
              <a:t>Par exemple, vous avez 1To de données sur 1000 serveurs ( 1Go par serveur), lors d’un pic d’activité (soldes, période de Noel …), il serait utile de rajouter 1000 serveurs pour répartir la charge de calcul avec 500Mo par serveur.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'élasticité va permettre de répartir uniformement les données sur les 2000 serveurs, et inversement lorsque le pic d'activité s'achève.</a:t>
            </a:r>
          </a:p>
          <a:p>
            <a:pPr algn="just"/>
            <a:r>
              <a:rPr sz="2800" smtClean="0"/>
              <a:t>De même, si le volume de données augmente et atteint 2To, l'élasticité garantira une répartition uniforme de 2Go par serveur</a:t>
            </a:r>
            <a:r>
              <a:rPr lang="fr-FR" sz="2800" dirty="0" smtClean="0"/>
              <a:t> </a:t>
            </a:r>
          </a:p>
          <a:p>
            <a:pPr algn="just">
              <a:buNone/>
            </a:pPr>
            <a:endParaRPr lang="fr-FR" sz="2400" b="1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142852"/>
            <a:ext cx="7499350" cy="917596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et l'élasticité (3/13)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1142984"/>
            <a:ext cx="8429652" cy="5715016"/>
          </a:xfrm>
        </p:spPr>
        <p:txBody>
          <a:bodyPr/>
          <a:lstStyle/>
          <a:p>
            <a:pPr algn="just"/>
            <a:endParaRPr lang="fr-FR" sz="2800" b="1" dirty="0" smtClean="0"/>
          </a:p>
          <a:p>
            <a:pPr algn="just"/>
            <a:r>
              <a:rPr lang="fr-FR" sz="2800" b="1" dirty="0" smtClean="0"/>
              <a:t>Le </a:t>
            </a:r>
            <a:r>
              <a:rPr lang="fr-FR" sz="2800" b="1" dirty="0" err="1" smtClean="0"/>
              <a:t>sharding</a:t>
            </a:r>
            <a:r>
              <a:rPr lang="fr-FR" sz="2800" b="1" dirty="0" smtClean="0"/>
              <a:t> </a:t>
            </a:r>
            <a:r>
              <a:rPr lang="fr-FR" sz="2800" dirty="0" smtClean="0"/>
              <a:t>: est une technique permettant de distribuer des </a:t>
            </a:r>
            <a:r>
              <a:rPr lang="fr-FR" sz="2800" dirty="0" err="1" smtClean="0"/>
              <a:t>chunks</a:t>
            </a:r>
            <a:r>
              <a:rPr lang="fr-FR" sz="2800" dirty="0" smtClean="0"/>
              <a:t> (morceaux de fichiers) sur un ensemble de serveurs, avec la capacité de gérer l’élasticité (serveurs/données) et la tolérance aux pannes. </a:t>
            </a:r>
          </a:p>
          <a:p>
            <a:pPr algn="just"/>
            <a:endParaRPr lang="fr-FR" sz="2800" dirty="0" smtClean="0"/>
          </a:p>
          <a:p>
            <a:pPr algn="just"/>
            <a:r>
              <a:rPr sz="2800" smtClean="0"/>
              <a:t>T</a:t>
            </a:r>
            <a:r>
              <a:rPr lang="fr-FR" sz="2800" dirty="0" smtClean="0"/>
              <a:t>rois familles de distribution pour le No SQL existent </a:t>
            </a:r>
          </a:p>
          <a:p>
            <a:pPr algn="just">
              <a:buNone/>
            </a:pPr>
            <a:r>
              <a:rPr lang="fr-FR" sz="2800" dirty="0" smtClean="0"/>
              <a:t> </a:t>
            </a:r>
          </a:p>
          <a:p>
            <a:pPr lvl="1" algn="just"/>
            <a:r>
              <a:rPr sz="2000" b="1" smtClean="0"/>
              <a:t>HDFS (basé sur la distribution) </a:t>
            </a:r>
          </a:p>
          <a:p>
            <a:pPr lvl="1" algn="just"/>
            <a:r>
              <a:rPr lang="fr-FR" sz="2000" b="1" dirty="0" smtClean="0"/>
              <a:t>L</a:t>
            </a:r>
            <a:r>
              <a:rPr sz="2000" b="1" smtClean="0"/>
              <a:t>e clustered index (basé sur le B</a:t>
            </a:r>
            <a:r>
              <a:rPr sz="2000" b="1" dirty="0" smtClean="0"/>
              <a:t>T</a:t>
            </a:r>
            <a:r>
              <a:rPr sz="2000" b="1" smtClean="0"/>
              <a:t>ree)</a:t>
            </a:r>
          </a:p>
          <a:p>
            <a:pPr lvl="1" algn="just"/>
            <a:r>
              <a:rPr lang="fr-FR" sz="2000" b="1" dirty="0" smtClean="0"/>
              <a:t>E</a:t>
            </a:r>
            <a:r>
              <a:rPr sz="2000" b="1" smtClean="0"/>
              <a:t>t le consistent hashing ( basé sur les tables de hachage)</a:t>
            </a:r>
            <a:endParaRPr lang="fr-FR" sz="2000" b="1" dirty="0" smtClean="0"/>
          </a:p>
          <a:p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785818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HDFS (4/13)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48" y="1000108"/>
            <a:ext cx="8429652" cy="5715016"/>
          </a:xfrm>
        </p:spPr>
        <p:txBody>
          <a:bodyPr/>
          <a:lstStyle/>
          <a:p>
            <a:pPr algn="just"/>
            <a:r>
              <a:rPr lang="fr-FR" sz="2800" b="1" dirty="0" smtClean="0"/>
              <a:t>Le HDFS (</a:t>
            </a:r>
            <a:r>
              <a:rPr lang="fr-FR" sz="2800" b="1" dirty="0" err="1" smtClean="0"/>
              <a:t>Hadoop</a:t>
            </a:r>
            <a:r>
              <a:rPr lang="fr-FR" sz="2800" b="1" dirty="0" smtClean="0"/>
              <a:t> </a:t>
            </a:r>
            <a:r>
              <a:rPr lang="fr-FR" sz="2800" b="1" dirty="0" err="1" smtClean="0"/>
              <a:t>Distributed</a:t>
            </a:r>
            <a:r>
              <a:rPr lang="fr-FR" sz="2800" b="1" dirty="0" smtClean="0"/>
              <a:t> File System) </a:t>
            </a:r>
            <a:r>
              <a:rPr lang="fr-FR" sz="2800" dirty="0" smtClean="0"/>
              <a:t> est une technique de distribution de fichiers volumineux</a:t>
            </a:r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haque fichier sera découpé en chunk de 64Mo pour être distribué sur le réseau</a:t>
            </a:r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haque serveur de ce réseau est un </a:t>
            </a:r>
            <a:r>
              <a:rPr sz="2800" b="1" smtClean="0"/>
              <a:t>datanode</a:t>
            </a:r>
            <a:r>
              <a:rPr sz="2800" smtClean="0"/>
              <a:t> contenant plusieurs chunks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a répartition de ces chunks est définie par le serveur central, le </a:t>
            </a:r>
            <a:r>
              <a:rPr sz="2800" b="1" smtClean="0"/>
              <a:t>namenode</a:t>
            </a:r>
          </a:p>
          <a:p>
            <a:pPr algn="just"/>
            <a:r>
              <a:rPr sz="2800" smtClean="0"/>
              <a:t>Chaque chunk est repliqué sur 3 serveurs distincts; de ce fait, si un serveur tombe ne panne, la donnée peut tout de même être récupérée.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</a:t>
            </a:r>
            <a:r>
              <a:rPr sz="2800" b="1" smtClean="0"/>
              <a:t> namenode </a:t>
            </a:r>
            <a:r>
              <a:rPr sz="2800" smtClean="0"/>
              <a:t>est aussi repliqué avec un </a:t>
            </a:r>
            <a:r>
              <a:rPr sz="2800" b="1" smtClean="0"/>
              <a:t>secondary namenode</a:t>
            </a:r>
            <a:r>
              <a:rPr sz="2800" smtClean="0"/>
              <a:t>  qui permet au serveur central de redemarrer rapidement en cas de panne.</a:t>
            </a:r>
            <a:endParaRPr lang="fr-FR" sz="2800" dirty="0" smtClean="0"/>
          </a:p>
          <a:p>
            <a:pPr>
              <a:buNone/>
            </a:pP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785818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et l'élasticité (5/13)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5715016"/>
          </a:xfrm>
        </p:spPr>
        <p:txBody>
          <a:bodyPr/>
          <a:lstStyle/>
          <a:p>
            <a:pPr algn="just"/>
            <a:r>
              <a:rPr sz="2800" smtClean="0"/>
              <a:t>Aucun traitement n'est effectué sur le namenode</a:t>
            </a:r>
          </a:p>
          <a:p>
            <a:pPr algn="just"/>
            <a:r>
              <a:rPr lang="fr-FR" sz="2800" dirty="0" smtClean="0"/>
              <a:t>S</a:t>
            </a:r>
            <a:r>
              <a:rPr sz="2800" smtClean="0"/>
              <a:t>on rôle est de router et d'administrer les datanodes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traitements se font donc sur les datanodes, ainsi que la répartition des résultats (produit par Map/Reduce)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a distribution des chunks est maitrisée par le namenode, répartissant ceux-ci en fonction de la structure physique du réseau, minimisant ainsi les problèmes de pannes (serveurs sur un même switch ou rack)</a:t>
            </a:r>
          </a:p>
          <a:p>
            <a:pPr algn="just"/>
            <a:r>
              <a:rPr lang="fr-FR" sz="2800" dirty="0" smtClean="0"/>
              <a:t>O</a:t>
            </a:r>
            <a:r>
              <a:rPr sz="2800" smtClean="0"/>
              <a:t>n dit que le namenode est </a:t>
            </a:r>
            <a:r>
              <a:rPr sz="2800" b="1" smtClean="0"/>
              <a:t>rack-aware</a:t>
            </a:r>
            <a:endParaRPr lang="fr-FR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785818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et l'élasticité (6/13)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4143380"/>
            <a:ext cx="8143900" cy="2500330"/>
          </a:xfrm>
        </p:spPr>
        <p:txBody>
          <a:bodyPr/>
          <a:lstStyle/>
          <a:p>
            <a:pPr algn="just"/>
            <a:r>
              <a:rPr lang="fr-FR" sz="2800" dirty="0" smtClean="0"/>
              <a:t>L</a:t>
            </a:r>
            <a:r>
              <a:rPr sz="2800" smtClean="0"/>
              <a:t>'élasticité se fait assez naturellement. </a:t>
            </a:r>
            <a:r>
              <a:rPr lang="fr-FR" sz="2800" dirty="0" smtClean="0"/>
              <a:t>L</a:t>
            </a:r>
            <a:r>
              <a:rPr sz="2800" smtClean="0"/>
              <a:t>orsque l'on rajoute un datanode, il récupère des chunks de ses voisins pour répartir la charge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orsqu'un datanode disparait, les chunks associés sont récupérés sur les replicas pour être répartis sur d'autres n</a:t>
            </a:r>
            <a:r>
              <a:rPr lang="fr-FR" sz="2800" dirty="0" smtClean="0"/>
              <a:t>œ</a:t>
            </a:r>
            <a:r>
              <a:rPr sz="2800" smtClean="0"/>
              <a:t>uds.</a:t>
            </a:r>
          </a:p>
        </p:txBody>
      </p:sp>
      <p:pic>
        <p:nvPicPr>
          <p:cNvPr id="72706" name="Picture 2" descr="HDFS - Shar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857232"/>
            <a:ext cx="8072462" cy="3143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-24"/>
            <a:ext cx="7499350" cy="785818"/>
          </a:xfrm>
        </p:spPr>
        <p:txBody>
          <a:bodyPr>
            <a:normAutofit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et l'élasticité (7/13)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214422"/>
            <a:ext cx="8143900" cy="4572032"/>
          </a:xfrm>
        </p:spPr>
        <p:txBody>
          <a:bodyPr/>
          <a:lstStyle/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L’avantage de cette solution est une forte puissance de calcul </a:t>
            </a:r>
          </a:p>
          <a:p>
            <a:pPr algn="just"/>
            <a:endParaRPr lang="fr-FR" sz="2800" dirty="0" smtClean="0"/>
          </a:p>
          <a:p>
            <a:pPr algn="just"/>
            <a:r>
              <a:rPr sz="2800" smtClean="0"/>
              <a:t>U</a:t>
            </a:r>
            <a:r>
              <a:rPr lang="fr-FR" sz="2800" dirty="0" smtClean="0"/>
              <a:t>ne bonne tolérance aux pannes</a:t>
            </a:r>
          </a:p>
          <a:p>
            <a:pPr algn="just"/>
            <a:endParaRPr lang="fr-FR" sz="2800" dirty="0" smtClean="0"/>
          </a:p>
          <a:p>
            <a:pPr algn="just"/>
            <a:r>
              <a:rPr lang="fr-FR" sz="2800" dirty="0" smtClean="0"/>
              <a:t>O</a:t>
            </a:r>
            <a:r>
              <a:rPr sz="2800" smtClean="0"/>
              <a:t>n retrouve de nombreuses solutions NoSQL reposant sur cette architecture, notamment celles orientées colonnes : H</a:t>
            </a:r>
            <a:r>
              <a:rPr lang="fr-FR" sz="2800" dirty="0" smtClean="0"/>
              <a:t>b</a:t>
            </a:r>
            <a:r>
              <a:rPr sz="2800" smtClean="0"/>
              <a:t>ase, PigLatin, Spark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928686"/>
          </a:xfrm>
        </p:spPr>
        <p:txBody>
          <a:bodyPr/>
          <a:lstStyle/>
          <a:p>
            <a:pPr algn="ctr"/>
            <a:r>
              <a:rPr smtClean="0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862912" cy="695316"/>
          </a:xfrm>
        </p:spPr>
        <p:txBody>
          <a:bodyPr/>
          <a:lstStyle/>
          <a:p>
            <a:r>
              <a:rPr smtClean="0"/>
              <a:t>Application de gestion d'une bibliothèque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6354" t="10742" r="25878" b="13086"/>
          <a:stretch>
            <a:fillRect/>
          </a:stretch>
        </p:blipFill>
        <p:spPr bwMode="auto">
          <a:xfrm>
            <a:off x="1357290" y="1571612"/>
            <a:ext cx="721523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-24"/>
            <a:ext cx="7934350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Clustered index (8/13)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2928958"/>
          </a:xfrm>
        </p:spPr>
        <p:txBody>
          <a:bodyPr/>
          <a:lstStyle/>
          <a:p>
            <a:pPr algn="just"/>
            <a:r>
              <a:rPr sz="2800" smtClean="0"/>
              <a:t>La seconde famille de distribution de données repose sur le traditionnel B</a:t>
            </a:r>
            <a:r>
              <a:rPr sz="2800" dirty="0" smtClean="0"/>
              <a:t>T</a:t>
            </a:r>
            <a:r>
              <a:rPr sz="2800" smtClean="0"/>
              <a:t>ree non dense ou </a:t>
            </a:r>
            <a:r>
              <a:rPr sz="2800" b="1" smtClean="0"/>
              <a:t>clustered index </a:t>
            </a:r>
            <a:r>
              <a:rPr sz="2800" smtClean="0"/>
              <a:t>: il s'agit de l'arbre dont les données sont triées</a:t>
            </a:r>
          </a:p>
          <a:p>
            <a:pPr algn="just"/>
            <a:r>
              <a:rPr lang="fr-FR" sz="2800" dirty="0" smtClean="0"/>
              <a:t>U</a:t>
            </a:r>
            <a:r>
              <a:rPr sz="2800" smtClean="0"/>
              <a:t>n serveur central s'occupe de l'arborescence de cet arbre, et les feuilles (les données) sont prises en charge par les n</a:t>
            </a:r>
            <a:r>
              <a:rPr lang="fr-FR" sz="2800" dirty="0" smtClean="0"/>
              <a:t>œ</a:t>
            </a:r>
            <a:r>
              <a:rPr sz="2800" smtClean="0"/>
              <a:t>uds du cluster</a:t>
            </a:r>
            <a:endParaRPr lang="fr-FR" sz="2800" dirty="0" smtClean="0"/>
          </a:p>
        </p:txBody>
      </p:sp>
      <p:pic>
        <p:nvPicPr>
          <p:cNvPr id="79874" name="Picture 2" descr="Sharding arboresce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857628"/>
            <a:ext cx="8001024" cy="300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786" y="-24"/>
            <a:ext cx="8148664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Clustered index (9/13)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5500726"/>
          </a:xfrm>
        </p:spPr>
        <p:txBody>
          <a:bodyPr/>
          <a:lstStyle/>
          <a:p>
            <a:pPr algn="just"/>
            <a:r>
              <a:rPr sz="2800" smtClean="0"/>
              <a:t>Le serveur central agit comme</a:t>
            </a:r>
            <a:r>
              <a:rPr sz="2800" b="1" smtClean="0"/>
              <a:t> routeur </a:t>
            </a:r>
            <a:r>
              <a:rPr sz="2800" smtClean="0"/>
              <a:t>en donnant accès au serveur contenant la donnée requise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a gestion de l'arborescence lui permet de connaître la répartition des valeurs par n</a:t>
            </a:r>
            <a:r>
              <a:rPr lang="fr-FR" sz="2800" dirty="0" smtClean="0"/>
              <a:t>œ</a:t>
            </a:r>
            <a:r>
              <a:rPr sz="2800" smtClean="0"/>
              <a:t>uds et, de fait, d'agir sur l'élasticité en modifiant les bornes de chaque n</a:t>
            </a:r>
            <a:r>
              <a:rPr lang="fr-FR" sz="2800" dirty="0" smtClean="0"/>
              <a:t>œ</a:t>
            </a:r>
            <a:r>
              <a:rPr sz="2800" smtClean="0"/>
              <a:t>ud</a:t>
            </a:r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eci permet de préserver en permanence le tri des données</a:t>
            </a:r>
          </a:p>
          <a:p>
            <a:pPr algn="just"/>
            <a:r>
              <a:rPr sz="2800" smtClean="0"/>
              <a:t>Afin de garantir les pannes, le routeur est répliqué et oblige la synchronisation de l'arborescence.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n</a:t>
            </a:r>
            <a:r>
              <a:rPr lang="fr-FR" sz="2800" dirty="0" smtClean="0"/>
              <a:t>œ</a:t>
            </a:r>
            <a:r>
              <a:rPr sz="2800" smtClean="0"/>
              <a:t>uds contenant les données s'occupe des traitements (Map / Reduce), mais gèrent également la réplication des données.</a:t>
            </a: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57224" y="-24"/>
            <a:ext cx="8077226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Clustered index (10/13)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5857892"/>
          </a:xfrm>
        </p:spPr>
        <p:txBody>
          <a:bodyPr/>
          <a:lstStyle/>
          <a:p>
            <a:pPr algn="just"/>
            <a:r>
              <a:rPr lang="fr-FR" sz="2800" dirty="0" smtClean="0"/>
              <a:t>C</a:t>
            </a:r>
            <a:r>
              <a:rPr sz="2800" smtClean="0"/>
              <a:t>ontrairement à HDFS, la réplication est maintenue par le n</a:t>
            </a:r>
            <a:r>
              <a:rPr lang="fr-FR" sz="2800" dirty="0" smtClean="0"/>
              <a:t>œ</a:t>
            </a:r>
            <a:r>
              <a:rPr sz="2800" smtClean="0"/>
              <a:t>ud lui</a:t>
            </a:r>
            <a:r>
              <a:rPr lang="fr-FR" sz="2800" dirty="0" smtClean="0"/>
              <a:t>-</a:t>
            </a:r>
            <a:r>
              <a:rPr sz="2800" smtClean="0"/>
              <a:t>même, à cause de l'arborescence imposée par l'arbre</a:t>
            </a:r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systèmes qui utilisent cette données est </a:t>
            </a:r>
            <a:r>
              <a:rPr sz="2800" b="1" smtClean="0"/>
              <a:t>mongoDB</a:t>
            </a:r>
          </a:p>
          <a:p>
            <a:pPr algn="just"/>
            <a:endParaRPr sz="2800" b="1" smtClean="0"/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avantages de cette technique sont :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R</a:t>
            </a:r>
            <a:r>
              <a:rPr smtClean="0"/>
              <a:t>assembler les données ayant des valeurs similaires (tri), et de fait toute opération sur ces données rassemblée ( regroupement / reduce)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dirty="0" smtClean="0"/>
              <a:t>F</a:t>
            </a:r>
            <a:r>
              <a:rPr smtClean="0"/>
              <a:t>aciliter la gestion de la cohérence des données en verrouillant au niveau du n</a:t>
            </a:r>
            <a:r>
              <a:rPr lang="fr-FR" dirty="0" smtClean="0"/>
              <a:t>œ</a:t>
            </a:r>
            <a:r>
              <a:rPr smtClean="0"/>
              <a:t>ud l'information et de synchroniser lui-même ses données avec ses replicas.</a:t>
            </a: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472" y="-24"/>
            <a:ext cx="8572528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Consistent Hashing (11/13)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5500726"/>
          </a:xfrm>
        </p:spPr>
        <p:txBody>
          <a:bodyPr/>
          <a:lstStyle/>
          <a:p>
            <a:pPr algn="just"/>
            <a:endParaRPr sz="2800" smtClean="0"/>
          </a:p>
          <a:p>
            <a:pPr algn="just"/>
            <a:r>
              <a:rPr sz="2800" smtClean="0"/>
              <a:t>Basé sur la table de hachage, on distribue l'intégralité des informations dont on dispose : à la fois la donnée et la table de hachage</a:t>
            </a:r>
          </a:p>
          <a:p>
            <a:pPr algn="just"/>
            <a:endParaRPr sz="2800" smtClean="0"/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a particularité de cette technique est que chaque n</a:t>
            </a:r>
            <a:r>
              <a:rPr lang="fr-FR" sz="2800" dirty="0" smtClean="0"/>
              <a:t>œ</a:t>
            </a:r>
            <a:r>
              <a:rPr sz="2800" smtClean="0"/>
              <a:t>ud est à la fois client et serveur.</a:t>
            </a:r>
          </a:p>
          <a:p>
            <a:pPr algn="just"/>
            <a:endParaRPr sz="2800" smtClean="0"/>
          </a:p>
          <a:p>
            <a:pPr algn="just"/>
            <a:r>
              <a:rPr lang="fr-FR" sz="2800" dirty="0" smtClean="0"/>
              <a:t>C</a:t>
            </a:r>
            <a:r>
              <a:rPr sz="2800" smtClean="0"/>
              <a:t>'est un anneau de 2 puissance 64 serveurs (environ 1 milliard de serveur)</a:t>
            </a: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7158" y="-24"/>
            <a:ext cx="8786842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Consistent Hashing (12/13)</a:t>
            </a:r>
          </a:p>
        </p:txBody>
      </p:sp>
      <p:pic>
        <p:nvPicPr>
          <p:cNvPr id="81922" name="Picture 2" descr="https://user.oc-static.com/upload/2017/06/07/14968445278407_ShardingDH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8736"/>
            <a:ext cx="8072462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-24"/>
            <a:ext cx="8643966" cy="785818"/>
          </a:xfrm>
        </p:spPr>
        <p:txBody>
          <a:bodyPr>
            <a:normAutofit fontScale="90000"/>
          </a:bodyPr>
          <a:lstStyle/>
          <a:p>
            <a:pPr marL="539750" indent="-457200" algn="ctr"/>
            <a:r>
              <a:rPr lang="fr-FR" dirty="0" smtClean="0"/>
              <a:t>L</a:t>
            </a:r>
            <a:r>
              <a:rPr smtClean="0"/>
              <a:t>e sharding : Consistent Hashing (13/13)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00108"/>
            <a:ext cx="8143900" cy="5500726"/>
          </a:xfrm>
        </p:spPr>
        <p:txBody>
          <a:bodyPr/>
          <a:lstStyle/>
          <a:p>
            <a:pPr algn="just"/>
            <a:endParaRPr sz="2800" smtClean="0"/>
          </a:p>
          <a:p>
            <a:pPr algn="just"/>
            <a:r>
              <a:rPr lang="fr-FR" sz="2800" dirty="0" smtClean="0"/>
              <a:t>L</a:t>
            </a:r>
            <a:r>
              <a:rPr sz="2800" smtClean="0"/>
              <a:t>es avantages de cette technique sont :</a:t>
            </a:r>
          </a:p>
          <a:p>
            <a:pPr lvl="1" algn="just"/>
            <a:r>
              <a:rPr lang="fr-FR" sz="2400" dirty="0" smtClean="0"/>
              <a:t>U</a:t>
            </a:r>
            <a:r>
              <a:rPr sz="2400" smtClean="0"/>
              <a:t>ne architecture totalement distribuée capable de s'auto-gérer</a:t>
            </a:r>
          </a:p>
          <a:p>
            <a:pPr lvl="1" algn="just"/>
            <a:r>
              <a:rPr lang="fr-FR" sz="2400" dirty="0" smtClean="0"/>
              <a:t>U</a:t>
            </a:r>
            <a:r>
              <a:rPr sz="2400" smtClean="0"/>
              <a:t>ne élasticité simplifiée, même s'il est difficile d'identifier les zones en surchage (pas de contrôle)</a:t>
            </a:r>
          </a:p>
          <a:p>
            <a:pPr algn="just"/>
            <a:r>
              <a:rPr b="1" smtClean="0"/>
              <a:t> cassandra </a:t>
            </a:r>
            <a:r>
              <a:rPr smtClean="0"/>
              <a:t>est un des systèmes qui  utilisent cette technique </a:t>
            </a:r>
            <a:endParaRPr sz="2400" dirty="0" smtClean="0"/>
          </a:p>
          <a:p>
            <a:pPr algn="just"/>
            <a:r>
              <a:rPr sz="2800" smtClean="0"/>
              <a:t>Par contre, cette technique ne peut bénéficier des avantages du HDFS, comme la tolérance à différents types de pannes ( c'est un réseau logique et non physique) ou la distribution du B</a:t>
            </a:r>
            <a:r>
              <a:rPr lang="fr-FR" sz="2800" dirty="0" smtClean="0"/>
              <a:t>t</a:t>
            </a:r>
            <a:r>
              <a:rPr sz="2800" smtClean="0"/>
              <a:t>ree (pas de tri).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Travail de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447800"/>
            <a:ext cx="7934350" cy="4800600"/>
          </a:xfrm>
        </p:spPr>
        <p:txBody>
          <a:bodyPr/>
          <a:lstStyle/>
          <a:p>
            <a:pPr algn="just"/>
            <a:endParaRPr smtClean="0"/>
          </a:p>
          <a:p>
            <a:pPr marL="596900" indent="-514350" algn="just">
              <a:buFont typeface="+mj-lt"/>
              <a:buAutoNum type="arabicPeriod"/>
            </a:pPr>
            <a:r>
              <a:rPr smtClean="0"/>
              <a:t>Définir NoSQL</a:t>
            </a:r>
          </a:p>
          <a:p>
            <a:pPr marL="596900" indent="-514350" algn="just">
              <a:buFont typeface="+mj-lt"/>
              <a:buAutoNum type="arabicPeriod"/>
            </a:pPr>
            <a:r>
              <a:rPr smtClean="0"/>
              <a:t>Comparer les solutions NoSQL </a:t>
            </a:r>
          </a:p>
          <a:p>
            <a:pPr marL="596900" indent="-514350" algn="just">
              <a:buFont typeface="+mj-lt"/>
              <a:buAutoNum type="arabicPeriod"/>
            </a:pPr>
            <a:r>
              <a:rPr smtClean="0"/>
              <a:t>Définissez les propriétés des bases de données relationnelles</a:t>
            </a:r>
          </a:p>
          <a:p>
            <a:pPr marL="596900" indent="-514350" algn="just">
              <a:buFont typeface="+mj-lt"/>
              <a:buAutoNum type="arabicPeriod"/>
            </a:pPr>
            <a:r>
              <a:rPr smtClean="0"/>
              <a:t>Définissez les propriété des bases NoSQL</a:t>
            </a:r>
          </a:p>
          <a:p>
            <a:pPr marL="596900" indent="-514350" algn="just">
              <a:buFont typeface="+mj-lt"/>
              <a:buAutoNum type="arabicPeriod"/>
            </a:pPr>
            <a:r>
              <a:rPr smtClean="0"/>
              <a:t>Quelles sont les différentes familles de sharding</a:t>
            </a:r>
          </a:p>
          <a:p>
            <a:pPr marL="596900" indent="-514350">
              <a:buFont typeface="+mj-lt"/>
              <a:buAutoNum type="arabicPeriod"/>
            </a:pPr>
            <a:endParaRPr b="1" smtClean="0"/>
          </a:p>
          <a:p>
            <a:pPr marL="596900" indent="-514350">
              <a:buFont typeface="+mj-lt"/>
              <a:buAutoNum type="arabicPeriod"/>
            </a:pP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5429288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z="2800" b="1" smtClean="0"/>
              <a:t>La réplication : </a:t>
            </a:r>
            <a:r>
              <a:rPr sz="2800" smtClean="0"/>
              <a:t>Replica Set (groupe de serveurs)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Permet d'assurer la redondance et la haute disponibilité 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P</a:t>
            </a:r>
            <a:r>
              <a:rPr sz="2800" smtClean="0"/>
              <a:t>ermet aux données d'être dupliquées de manière transparente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U</a:t>
            </a:r>
            <a:r>
              <a:rPr sz="2800" smtClean="0"/>
              <a:t>tilise la notion de groupe de serveur appelé set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dirty="0" smtClean="0"/>
              <a:t>C</a:t>
            </a:r>
            <a:r>
              <a:rPr smtClean="0"/>
              <a:t>haque set possède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mtClean="0"/>
              <a:t>Un n</a:t>
            </a:r>
            <a:r>
              <a:rPr lang="fr-FR" dirty="0" smtClean="0"/>
              <a:t>œ</a:t>
            </a:r>
            <a:r>
              <a:rPr smtClean="0"/>
              <a:t>ud principal (Primaire) : lecture/écriture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mtClean="0"/>
              <a:t>N serveurs de backup (secondaire) : lecture uniquement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Concrètement : les Replicat Set permettent de répliquer les données entre des instances MongoDb</a:t>
            </a:r>
          </a:p>
          <a:p>
            <a:pPr marL="596900" indent="-514350">
              <a:buFont typeface="+mj-lt"/>
              <a:buAutoNum type="arabicPeriod"/>
            </a:pP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5429288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endParaRPr sz="2800" b="1" smtClean="0"/>
          </a:p>
          <a:p>
            <a:pPr marL="596900" indent="-514350">
              <a:buFont typeface="+mj-lt"/>
              <a:buAutoNum type="arabicPeriod"/>
            </a:pPr>
            <a:r>
              <a:rPr sz="2800" b="1" smtClean="0"/>
              <a:t>Mise en place : </a:t>
            </a:r>
            <a:r>
              <a:rPr sz="2800" smtClean="0"/>
              <a:t>Replica Set (groupe de serveurs)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Réplication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Démarrage d'un serveur dans un Replica Set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lang="fr-FR" sz="2000" dirty="0" smtClean="0"/>
              <a:t>M</a:t>
            </a:r>
            <a:r>
              <a:rPr sz="2000" smtClean="0"/>
              <a:t>ongod</a:t>
            </a:r>
          </a:p>
          <a:p>
            <a:pPr marL="1328738" lvl="3" indent="-514350">
              <a:buFont typeface="Wingdings" pitchFamily="2" charset="2"/>
              <a:buChar char="Ø"/>
            </a:pPr>
            <a:r>
              <a:rPr smtClean="0"/>
              <a:t>--replSet (indique a quel Replica Set appartient l'instance)</a:t>
            </a:r>
          </a:p>
          <a:p>
            <a:pPr marL="1328738" lvl="3" indent="-514350">
              <a:buFont typeface="Wingdings" pitchFamily="2" charset="2"/>
              <a:buChar char="Ø"/>
            </a:pPr>
            <a:r>
              <a:rPr smtClean="0"/>
              <a:t>--shardsvr (active le partionnement horizontal)</a:t>
            </a:r>
          </a:p>
          <a:p>
            <a:pPr marL="1328738" lvl="3" indent="-514350">
              <a:buFont typeface="Wingdings" pitchFamily="2" charset="2"/>
              <a:buChar char="Ø"/>
            </a:pPr>
            <a:endParaRPr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dirty="0" smtClean="0"/>
              <a:t>L</a:t>
            </a:r>
            <a:r>
              <a:rPr smtClean="0"/>
              <a:t>e serveur maître génère un journal de transaction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lang="fr-FR" dirty="0" smtClean="0"/>
              <a:t>C</a:t>
            </a:r>
            <a:r>
              <a:rPr smtClean="0"/>
              <a:t>onsommé par les différentes bases esclaves</a:t>
            </a:r>
          </a:p>
          <a:p>
            <a:pPr marL="596900" indent="-514350">
              <a:buFont typeface="+mj-lt"/>
              <a:buAutoNum type="arabicPeriod"/>
            </a:pP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5429288"/>
          </a:xfrm>
        </p:spPr>
        <p:txBody>
          <a:bodyPr/>
          <a:lstStyle/>
          <a:p>
            <a:pPr marL="596900" indent="-514350">
              <a:buNone/>
            </a:pPr>
            <a:r>
              <a:rPr sz="2800" smtClean="0"/>
              <a:t>Mise en place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Réplication</a:t>
            </a:r>
          </a:p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Ajout d'un n</a:t>
            </a:r>
            <a:r>
              <a:rPr lang="fr-FR" sz="2400" dirty="0" smtClean="0"/>
              <a:t>œ</a:t>
            </a:r>
            <a:r>
              <a:rPr sz="2400" smtClean="0"/>
              <a:t>ud dans un Replica Set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mtClean="0"/>
              <a:t>Sur le serveur maître</a:t>
            </a:r>
          </a:p>
          <a:p>
            <a:pPr marL="1328738" lvl="3" indent="-514350">
              <a:buFont typeface="Wingdings" pitchFamily="2" charset="2"/>
              <a:buChar char="Ø"/>
            </a:pPr>
            <a:r>
              <a:rPr sz="2400" smtClean="0"/>
              <a:t>PRIMARY&gt; rs.add("host:port")</a:t>
            </a:r>
          </a:p>
          <a:p>
            <a:pPr marL="1328738" lvl="3" indent="-514350">
              <a:buNone/>
            </a:pP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Sortir un n</a:t>
            </a:r>
            <a:r>
              <a:rPr lang="fr-FR" sz="2400" dirty="0" smtClean="0"/>
              <a:t>œ</a:t>
            </a:r>
            <a:r>
              <a:rPr sz="2400" smtClean="0"/>
              <a:t>ud d'un Replica Set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mtClean="0"/>
              <a:t>Sur le serveur maître</a:t>
            </a:r>
          </a:p>
          <a:p>
            <a:pPr marL="1328738" lvl="3" indent="-514350">
              <a:buFont typeface="Wingdings" pitchFamily="2" charset="2"/>
              <a:buChar char="Ø"/>
            </a:pPr>
            <a:r>
              <a:rPr sz="2400" smtClean="0"/>
              <a:t>PRIMARY&gt; rs.remove("host:port");</a:t>
            </a:r>
          </a:p>
          <a:p>
            <a:pPr marL="1328738" lvl="3" indent="-514350">
              <a:buNone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928686"/>
          </a:xfrm>
        </p:spPr>
        <p:txBody>
          <a:bodyPr/>
          <a:lstStyle/>
          <a:p>
            <a:pPr algn="ctr"/>
            <a:r>
              <a:rPr smtClean="0"/>
              <a:t>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862912" cy="5429288"/>
          </a:xfrm>
        </p:spPr>
        <p:txBody>
          <a:bodyPr/>
          <a:lstStyle/>
          <a:p>
            <a:r>
              <a:rPr smtClean="0"/>
              <a:t>Application de gestion d'une bibliothèque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142944" y="1857364"/>
            <a:ext cx="77153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smtClean="0"/>
              <a:t>Pays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id_p</a:t>
            </a:r>
            <a:r>
              <a:rPr lang="fr-FR" sz="2400" dirty="0" smtClean="0"/>
              <a:t>, </a:t>
            </a:r>
            <a:r>
              <a:rPr lang="fr-FR" sz="2400" dirty="0" err="1" smtClean="0"/>
              <a:t>nom_p</a:t>
            </a:r>
            <a:r>
              <a:rPr lang="fr-FR" sz="2400" dirty="0" smtClean="0"/>
              <a:t>)</a:t>
            </a:r>
            <a:br>
              <a:rPr lang="fr-FR" sz="2400" dirty="0" smtClean="0"/>
            </a:br>
            <a:r>
              <a:rPr lang="fr-FR" sz="2400" b="1" dirty="0" smtClean="0"/>
              <a:t>Auteur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id_a</a:t>
            </a:r>
            <a:r>
              <a:rPr lang="fr-FR" sz="2400" dirty="0" smtClean="0"/>
              <a:t>, </a:t>
            </a:r>
            <a:r>
              <a:rPr lang="fr-FR" sz="2400" dirty="0" err="1" smtClean="0"/>
              <a:t>nom_a</a:t>
            </a:r>
            <a:r>
              <a:rPr lang="fr-FR" sz="2400" dirty="0" smtClean="0"/>
              <a:t>, </a:t>
            </a:r>
            <a:r>
              <a:rPr lang="fr-FR" sz="2400" dirty="0" err="1" smtClean="0"/>
              <a:t>prenom_a</a:t>
            </a:r>
            <a:r>
              <a:rPr lang="fr-FR" sz="2400" dirty="0" smtClean="0"/>
              <a:t>, </a:t>
            </a:r>
            <a:r>
              <a:rPr lang="fr-FR" sz="2400" dirty="0" err="1" smtClean="0"/>
              <a:t>date_naissance_a</a:t>
            </a:r>
            <a:r>
              <a:rPr lang="fr-FR" sz="2400" dirty="0" smtClean="0"/>
              <a:t>, </a:t>
            </a:r>
            <a:r>
              <a:rPr lang="fr-FR" sz="2400" i="1" dirty="0" err="1" smtClean="0"/>
              <a:t>id_p</a:t>
            </a:r>
            <a:r>
              <a:rPr lang="fr-FR" sz="2400" dirty="0" smtClean="0"/>
              <a:t>#)</a:t>
            </a:r>
            <a:br>
              <a:rPr lang="fr-FR" sz="2400" dirty="0" smtClean="0"/>
            </a:br>
            <a:r>
              <a:rPr lang="fr-FR" sz="2400" b="1" dirty="0" err="1" smtClean="0"/>
              <a:t>TypeLivre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id_t</a:t>
            </a:r>
            <a:r>
              <a:rPr lang="fr-FR" sz="2400" dirty="0" smtClean="0"/>
              <a:t>, </a:t>
            </a:r>
            <a:r>
              <a:rPr lang="fr-FR" sz="2400" dirty="0" err="1" smtClean="0"/>
              <a:t>libelle_t</a:t>
            </a:r>
            <a:r>
              <a:rPr lang="fr-FR" sz="2400" dirty="0" smtClean="0"/>
              <a:t>)</a:t>
            </a:r>
            <a:br>
              <a:rPr lang="fr-FR" sz="2400" dirty="0" smtClean="0"/>
            </a:br>
            <a:r>
              <a:rPr lang="fr-FR" sz="2400" b="1" dirty="0" smtClean="0"/>
              <a:t>Livre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id_l</a:t>
            </a:r>
            <a:r>
              <a:rPr lang="fr-FR" sz="2400" dirty="0" smtClean="0"/>
              <a:t>, </a:t>
            </a:r>
            <a:r>
              <a:rPr lang="fr-FR" sz="2400" dirty="0" err="1" smtClean="0"/>
              <a:t>titre_l</a:t>
            </a:r>
            <a:r>
              <a:rPr lang="fr-FR" sz="2400" dirty="0" smtClean="0"/>
              <a:t>, </a:t>
            </a:r>
            <a:r>
              <a:rPr lang="fr-FR" sz="2400" dirty="0" err="1" smtClean="0"/>
              <a:t>annee_l</a:t>
            </a:r>
            <a:r>
              <a:rPr lang="fr-FR" sz="2400" dirty="0" smtClean="0"/>
              <a:t>, </a:t>
            </a:r>
            <a:r>
              <a:rPr lang="fr-FR" sz="2400" dirty="0" err="1" smtClean="0"/>
              <a:t>resume_l</a:t>
            </a:r>
            <a:r>
              <a:rPr lang="fr-FR" sz="2400" dirty="0" smtClean="0"/>
              <a:t>, </a:t>
            </a:r>
            <a:r>
              <a:rPr lang="fr-FR" sz="2400" i="1" dirty="0" err="1" smtClean="0"/>
              <a:t>id_t</a:t>
            </a:r>
            <a:r>
              <a:rPr lang="fr-FR" sz="2400" dirty="0" smtClean="0"/>
              <a:t>#)</a:t>
            </a:r>
            <a:br>
              <a:rPr lang="fr-FR" sz="2400" dirty="0" smtClean="0"/>
            </a:br>
            <a:r>
              <a:rPr lang="fr-FR" sz="2400" b="1" dirty="0" err="1" smtClean="0"/>
              <a:t>Rediger</a:t>
            </a:r>
            <a:r>
              <a:rPr lang="fr-FR" sz="2400" dirty="0" smtClean="0"/>
              <a:t> (</a:t>
            </a:r>
            <a:r>
              <a:rPr lang="fr-FR" sz="2400" i="1" u="sng" dirty="0" err="1" smtClean="0"/>
              <a:t>id_a</a:t>
            </a:r>
            <a:r>
              <a:rPr lang="fr-FR" sz="2400" u="sng" dirty="0" smtClean="0"/>
              <a:t>#, </a:t>
            </a:r>
            <a:r>
              <a:rPr lang="fr-FR" sz="2400" i="1" u="sng" dirty="0" err="1" smtClean="0"/>
              <a:t>id_l</a:t>
            </a:r>
            <a:r>
              <a:rPr lang="fr-FR" sz="2400" u="sng" dirty="0" smtClean="0"/>
              <a:t>#</a:t>
            </a:r>
            <a:r>
              <a:rPr lang="fr-FR" sz="2400" dirty="0" smtClean="0"/>
              <a:t>)</a:t>
            </a:r>
            <a:br>
              <a:rPr lang="fr-FR" sz="2400" dirty="0" smtClean="0"/>
            </a:br>
            <a:r>
              <a:rPr lang="fr-FR" sz="2400" b="1" dirty="0" smtClean="0"/>
              <a:t>Edition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id_ed</a:t>
            </a:r>
            <a:r>
              <a:rPr lang="fr-FR" sz="2400" dirty="0" smtClean="0"/>
              <a:t>, </a:t>
            </a:r>
            <a:r>
              <a:rPr lang="fr-FR" sz="2400" dirty="0" err="1" smtClean="0"/>
              <a:t>nom_ed</a:t>
            </a:r>
            <a:r>
              <a:rPr lang="fr-FR" sz="2400" dirty="0" smtClean="0"/>
              <a:t>)</a:t>
            </a:r>
            <a:br>
              <a:rPr lang="fr-FR" sz="2400" dirty="0" smtClean="0"/>
            </a:br>
            <a:r>
              <a:rPr lang="fr-FR" sz="2400" b="1" dirty="0" smtClean="0"/>
              <a:t>Exemplaire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ref_e</a:t>
            </a:r>
            <a:r>
              <a:rPr lang="fr-FR" sz="2400" dirty="0" smtClean="0"/>
              <a:t>, </a:t>
            </a:r>
            <a:r>
              <a:rPr lang="fr-FR" sz="2400" i="1" dirty="0" err="1" smtClean="0"/>
              <a:t>id_ed</a:t>
            </a:r>
            <a:r>
              <a:rPr lang="fr-FR" sz="2400" dirty="0" smtClean="0"/>
              <a:t>#, </a:t>
            </a:r>
            <a:r>
              <a:rPr lang="fr-FR" sz="2400" i="1" dirty="0" err="1" smtClean="0"/>
              <a:t>id_l</a:t>
            </a:r>
            <a:r>
              <a:rPr lang="fr-FR" sz="2400" dirty="0" smtClean="0"/>
              <a:t>#)</a:t>
            </a:r>
            <a:br>
              <a:rPr lang="fr-FR" sz="2400" dirty="0" smtClean="0"/>
            </a:br>
            <a:r>
              <a:rPr lang="fr-FR" sz="2400" b="1" dirty="0" smtClean="0"/>
              <a:t>Inscrit</a:t>
            </a:r>
            <a:r>
              <a:rPr lang="fr-FR" sz="2400" dirty="0" smtClean="0"/>
              <a:t> (</a:t>
            </a:r>
            <a:r>
              <a:rPr lang="fr-FR" sz="2400" u="sng" dirty="0" err="1" smtClean="0"/>
              <a:t>id_i</a:t>
            </a:r>
            <a:r>
              <a:rPr lang="fr-FR" sz="2400" dirty="0" smtClean="0"/>
              <a:t>, </a:t>
            </a:r>
            <a:r>
              <a:rPr lang="fr-FR" sz="2400" dirty="0" err="1" smtClean="0"/>
              <a:t>nom_i</a:t>
            </a:r>
            <a:r>
              <a:rPr lang="fr-FR" sz="2400" dirty="0" smtClean="0"/>
              <a:t>, </a:t>
            </a:r>
            <a:r>
              <a:rPr lang="fr-FR" sz="2400" dirty="0" err="1" smtClean="0"/>
              <a:t>prenom_i</a:t>
            </a:r>
            <a:r>
              <a:rPr lang="fr-FR" sz="2400" dirty="0" smtClean="0"/>
              <a:t>, </a:t>
            </a:r>
            <a:r>
              <a:rPr lang="fr-FR" sz="2400" dirty="0" err="1" smtClean="0"/>
              <a:t>date_naissance_i</a:t>
            </a:r>
            <a:r>
              <a:rPr lang="fr-FR" sz="2400" dirty="0" smtClean="0"/>
              <a:t>, </a:t>
            </a:r>
            <a:r>
              <a:rPr lang="fr-FR" sz="2400" dirty="0" err="1" smtClean="0"/>
              <a:t>rue_i</a:t>
            </a:r>
            <a:r>
              <a:rPr lang="fr-FR" sz="2400" dirty="0" smtClean="0"/>
              <a:t>, </a:t>
            </a:r>
            <a:r>
              <a:rPr lang="fr-FR" sz="2400" dirty="0" err="1" smtClean="0"/>
              <a:t>ville_i</a:t>
            </a:r>
            <a:r>
              <a:rPr lang="fr-FR" sz="2400" dirty="0" smtClean="0"/>
              <a:t>, </a:t>
            </a:r>
            <a:r>
              <a:rPr lang="fr-FR" sz="2400" dirty="0" err="1" smtClean="0"/>
              <a:t>cp_i</a:t>
            </a:r>
            <a:r>
              <a:rPr lang="fr-FR" sz="2400" dirty="0" smtClean="0"/>
              <a:t>, </a:t>
            </a:r>
            <a:r>
              <a:rPr lang="fr-FR" sz="2400" dirty="0" err="1" smtClean="0"/>
              <a:t>email_i</a:t>
            </a:r>
            <a:r>
              <a:rPr lang="fr-FR" sz="2400" dirty="0" smtClean="0"/>
              <a:t>, </a:t>
            </a:r>
            <a:r>
              <a:rPr lang="fr-FR" sz="2400" dirty="0" err="1" smtClean="0"/>
              <a:t>tel_i</a:t>
            </a:r>
            <a:r>
              <a:rPr lang="fr-FR" sz="2400" dirty="0" smtClean="0"/>
              <a:t>, </a:t>
            </a:r>
            <a:r>
              <a:rPr lang="fr-FR" sz="2400" dirty="0" err="1" smtClean="0"/>
              <a:t>tel_portable_i</a:t>
            </a:r>
            <a:r>
              <a:rPr lang="fr-FR" sz="2400" dirty="0" smtClean="0"/>
              <a:t>)</a:t>
            </a:r>
            <a:br>
              <a:rPr lang="fr-FR" sz="2400" dirty="0" smtClean="0"/>
            </a:br>
            <a:r>
              <a:rPr lang="fr-FR" sz="2400" b="1" dirty="0" smtClean="0"/>
              <a:t>Emprunt</a:t>
            </a:r>
            <a:r>
              <a:rPr lang="fr-FR" sz="2400" dirty="0" smtClean="0"/>
              <a:t> (</a:t>
            </a:r>
            <a:r>
              <a:rPr lang="fr-FR" sz="2400" dirty="0" err="1" smtClean="0"/>
              <a:t>id_em</a:t>
            </a:r>
            <a:r>
              <a:rPr lang="fr-FR" sz="2400" dirty="0" smtClean="0"/>
              <a:t>, </a:t>
            </a:r>
            <a:r>
              <a:rPr lang="fr-FR" sz="2400" dirty="0" err="1" smtClean="0"/>
              <a:t>date_em</a:t>
            </a:r>
            <a:r>
              <a:rPr lang="fr-FR" sz="2400" dirty="0" smtClean="0"/>
              <a:t>, </a:t>
            </a:r>
            <a:r>
              <a:rPr lang="fr-FR" sz="2400" dirty="0" err="1" smtClean="0"/>
              <a:t>delais_em</a:t>
            </a:r>
            <a:r>
              <a:rPr lang="fr-FR" sz="2400" dirty="0" smtClean="0"/>
              <a:t>, </a:t>
            </a:r>
            <a:r>
              <a:rPr lang="fr-FR" sz="2400" i="1" dirty="0" err="1" smtClean="0"/>
              <a:t>id_i</a:t>
            </a:r>
            <a:r>
              <a:rPr lang="fr-FR" sz="2400" dirty="0" smtClean="0"/>
              <a:t>#, </a:t>
            </a:r>
            <a:r>
              <a:rPr lang="fr-FR" sz="2400" i="1" dirty="0" err="1" smtClean="0"/>
              <a:t>ref_e</a:t>
            </a:r>
            <a:r>
              <a:rPr lang="fr-FR" sz="2400" dirty="0" smtClean="0"/>
              <a:t>#)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1071546"/>
            <a:ext cx="7934350" cy="5429288"/>
          </a:xfrm>
        </p:spPr>
        <p:txBody>
          <a:bodyPr/>
          <a:lstStyle/>
          <a:p>
            <a:pPr marL="596900" indent="-514350">
              <a:buNone/>
            </a:pPr>
            <a:r>
              <a:rPr sz="2800" smtClean="0"/>
              <a:t>Mise en place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Réplication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Les principales commandes d'exploitation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b="1" dirty="0" smtClean="0"/>
              <a:t>r</a:t>
            </a:r>
            <a:r>
              <a:rPr b="1" smtClean="0"/>
              <a:t>s.initiale(cfg);  </a:t>
            </a:r>
            <a:r>
              <a:rPr smtClean="0"/>
              <a:t>Permet d'initialiser la configuration d'un Replica Set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b="1" smtClean="0"/>
              <a:t>d</a:t>
            </a:r>
            <a:r>
              <a:rPr sz="2400" b="1" smtClean="0"/>
              <a:t>b.isMaster();   </a:t>
            </a:r>
            <a:r>
              <a:rPr sz="2400" smtClean="0"/>
              <a:t>Permet de vérifier qui est maître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b="1" smtClean="0"/>
              <a:t>rs.status(); </a:t>
            </a:r>
            <a:r>
              <a:rPr smtClean="0"/>
              <a:t>Permet de vérifier l'état du Replica Set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b="1" smtClean="0"/>
              <a:t>r</a:t>
            </a:r>
            <a:r>
              <a:rPr sz="2400" b="1" smtClean="0"/>
              <a:t>s.slaveOk(); </a:t>
            </a:r>
            <a:r>
              <a:rPr sz="2400" smtClean="0"/>
              <a:t>Permet d'activer les lecture sur les serveur esclaves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b="1" dirty="0" smtClean="0"/>
              <a:t>r</a:t>
            </a:r>
            <a:r>
              <a:rPr b="1" smtClean="0"/>
              <a:t>s.syncFrom("host:port"); </a:t>
            </a:r>
            <a:r>
              <a:rPr smtClean="0"/>
              <a:t>Permet de forcer la synchronisation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lang="fr-FR" sz="2400" b="1" dirty="0" smtClean="0"/>
              <a:t>…</a:t>
            </a:r>
            <a:endParaRPr sz="2400" b="1" smtClean="0"/>
          </a:p>
          <a:p>
            <a:pPr marL="1328738" lvl="3" indent="-514350">
              <a:buNone/>
            </a:pPr>
            <a:endParaRPr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/>
          <a:srcRect l="14275" t="34180" r="39254" b="17780"/>
          <a:stretch>
            <a:fillRect/>
          </a:stretch>
        </p:blipFill>
        <p:spPr bwMode="auto">
          <a:xfrm>
            <a:off x="1214414" y="1500174"/>
            <a:ext cx="692948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/>
          <a:srcRect l="14275" t="33203" r="39470" b="17969"/>
          <a:stretch>
            <a:fillRect/>
          </a:stretch>
        </p:blipFill>
        <p:spPr bwMode="auto">
          <a:xfrm>
            <a:off x="1285852" y="1357298"/>
            <a:ext cx="6858048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0"/>
            <a:ext cx="7499350" cy="928670"/>
          </a:xfrm>
        </p:spPr>
        <p:txBody>
          <a:bodyPr>
            <a:normAutofit/>
          </a:bodyPr>
          <a:lstStyle/>
          <a:p>
            <a:pPr algn="ctr"/>
            <a:r>
              <a:rPr smtClean="0"/>
              <a:t>TP : Réplication et Sharding</a:t>
            </a:r>
            <a:endParaRPr lang="fr-FR" dirty="0"/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/>
          <a:srcRect l="14275" t="33203" r="39605" b="17969"/>
          <a:stretch>
            <a:fillRect/>
          </a:stretch>
        </p:blipFill>
        <p:spPr bwMode="auto">
          <a:xfrm>
            <a:off x="1285852" y="1285860"/>
            <a:ext cx="742955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6774" y="1071546"/>
            <a:ext cx="8077226" cy="5429288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z="2800" smtClean="0"/>
              <a:t>Création des racines des différentes instances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mtClean="0"/>
              <a:t>Exemple : c\mongodb\rs01_instance01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mtClean="0"/>
              <a:t>c\mongodb\rs01_instance02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mtClean="0"/>
              <a:t>c\mongodb\rs01_instance03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mtClean="0"/>
              <a:t>c\mongodb\rs01_arbitre</a:t>
            </a:r>
          </a:p>
          <a:p>
            <a:pPr marL="871538" lvl="1" indent="-514350">
              <a:buNone/>
            </a:pPr>
            <a:endParaRPr smtClean="0"/>
          </a:p>
          <a:p>
            <a:pPr marL="596900" indent="-514350">
              <a:buFont typeface="+mj-lt"/>
              <a:buAutoNum type="arabicPeriod"/>
            </a:pPr>
            <a:r>
              <a:rPr lang="fr-FR" sz="2800" dirty="0" smtClean="0"/>
              <a:t>D</a:t>
            </a:r>
            <a:r>
              <a:rPr sz="2800" smtClean="0"/>
              <a:t>émarrer les instances en précisant a quelle Replication appartiennent les instance</a:t>
            </a:r>
          </a:p>
          <a:p>
            <a:pPr marL="596900" indent="-514350">
              <a:buFont typeface="+mj-lt"/>
              <a:buAutoNum type="arabicPeriod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b="1" dirty="0" smtClean="0"/>
              <a:t>m</a:t>
            </a:r>
            <a:r>
              <a:rPr sz="2800" b="1" smtClean="0"/>
              <a:t>ongod </a:t>
            </a:r>
            <a:r>
              <a:rPr lang="fr-FR" sz="2800" b="1" dirty="0" smtClean="0"/>
              <a:t>–</a:t>
            </a:r>
            <a:r>
              <a:rPr sz="2800" b="1" smtClean="0"/>
              <a:t>replSet rs01 </a:t>
            </a:r>
            <a:r>
              <a:rPr lang="fr-FR" sz="2800" b="1" dirty="0" smtClean="0"/>
              <a:t>–</a:t>
            </a:r>
            <a:r>
              <a:rPr sz="2800" b="1" smtClean="0"/>
              <a:t>journal </a:t>
            </a:r>
            <a:r>
              <a:rPr lang="fr-FR" sz="2800" b="1" dirty="0" smtClean="0"/>
              <a:t>–</a:t>
            </a:r>
            <a:r>
              <a:rPr sz="2800" b="1" smtClean="0"/>
              <a:t>port 27101 </a:t>
            </a:r>
            <a:r>
              <a:rPr lang="fr-FR" sz="2800" b="1" dirty="0" smtClean="0"/>
              <a:t>–</a:t>
            </a:r>
            <a:r>
              <a:rPr sz="2800" b="1" smtClean="0"/>
              <a:t>shardsvr </a:t>
            </a:r>
            <a:r>
              <a:rPr lang="fr-FR" sz="2800" b="1" dirty="0" smtClean="0"/>
              <a:t>–</a:t>
            </a:r>
            <a:r>
              <a:rPr sz="2800" b="1" smtClean="0"/>
              <a:t>dbpath c:\mongodb\rs_arbitre </a:t>
            </a:r>
            <a:r>
              <a:rPr lang="fr-FR" sz="2800" b="1" dirty="0" smtClean="0"/>
              <a:t>–</a:t>
            </a:r>
            <a:r>
              <a:rPr sz="2800" b="1" smtClean="0"/>
              <a:t>logpath c:\mongod\rs_arbitre\log_27101.log</a:t>
            </a:r>
            <a:endParaRPr lang="fr-FR" sz="2800" b="1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2"/>
            </a:pPr>
            <a:endParaRPr lang="fr-FR" sz="2800" dirty="0" smtClean="0"/>
          </a:p>
          <a:p>
            <a:pPr marL="596900" indent="-514350">
              <a:buFont typeface="+mj-lt"/>
              <a:buAutoNum type="arabicPeriod" startAt="2"/>
            </a:pPr>
            <a:r>
              <a:rPr lang="fr-FR" sz="2800" dirty="0" smtClean="0"/>
              <a:t>D</a:t>
            </a:r>
            <a:r>
              <a:rPr sz="2800" smtClean="0"/>
              <a:t>émarrer les instances en précisant a quelle Replication appartiennent les instance</a:t>
            </a:r>
          </a:p>
          <a:p>
            <a:pPr marL="596900" indent="-514350">
              <a:buFont typeface="+mj-lt"/>
              <a:buAutoNum type="arabicPeriod" startAt="2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b="1" dirty="0" smtClean="0"/>
              <a:t>m</a:t>
            </a:r>
            <a:r>
              <a:rPr sz="2800" b="1" smtClean="0"/>
              <a:t>ongod </a:t>
            </a:r>
            <a:r>
              <a:rPr lang="fr-FR" sz="2800" b="1" dirty="0" smtClean="0"/>
              <a:t>–</a:t>
            </a:r>
            <a:r>
              <a:rPr sz="2800" b="1" smtClean="0"/>
              <a:t>replSet rs01 </a:t>
            </a:r>
            <a:r>
              <a:rPr lang="fr-FR" sz="2800" b="1" dirty="0" smtClean="0"/>
              <a:t>–</a:t>
            </a:r>
            <a:r>
              <a:rPr sz="2800" b="1" smtClean="0"/>
              <a:t>journal </a:t>
            </a:r>
            <a:r>
              <a:rPr lang="fr-FR" sz="2800" b="1" dirty="0" smtClean="0"/>
              <a:t>–</a:t>
            </a:r>
            <a:r>
              <a:rPr sz="2800" b="1" smtClean="0"/>
              <a:t>port 27102 </a:t>
            </a:r>
            <a:r>
              <a:rPr lang="fr-FR" sz="2800" b="1" dirty="0" smtClean="0"/>
              <a:t>–</a:t>
            </a:r>
            <a:r>
              <a:rPr sz="2800" b="1" smtClean="0"/>
              <a:t>shardsvr </a:t>
            </a:r>
            <a:r>
              <a:rPr lang="fr-FR" sz="2800" b="1" dirty="0" smtClean="0"/>
              <a:t>–</a:t>
            </a:r>
            <a:r>
              <a:rPr sz="2800" b="1" smtClean="0"/>
              <a:t>dbpath c:\mongodb\</a:t>
            </a:r>
            <a:r>
              <a:rPr sz="2800" smtClean="0"/>
              <a:t>_</a:t>
            </a:r>
            <a:r>
              <a:rPr sz="2800" b="1" smtClean="0"/>
              <a:t>instance01 </a:t>
            </a:r>
            <a:r>
              <a:rPr lang="fr-FR" sz="2800" b="1" dirty="0" smtClean="0"/>
              <a:t>–</a:t>
            </a:r>
            <a:r>
              <a:rPr sz="2800" b="1" smtClean="0"/>
              <a:t>logpath c:\mongod\</a:t>
            </a:r>
            <a:r>
              <a:rPr sz="2800" smtClean="0"/>
              <a:t>_</a:t>
            </a:r>
            <a:r>
              <a:rPr sz="2800" b="1" smtClean="0"/>
              <a:t>instance01\log_27102.log</a:t>
            </a:r>
          </a:p>
          <a:p>
            <a:pPr marL="596900" indent="-514350">
              <a:buFont typeface="Wingdings" pitchFamily="2" charset="2"/>
              <a:buChar char="Ø"/>
            </a:pPr>
            <a:endParaRPr sz="2800" b="1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b="1" smtClean="0"/>
              <a:t>mongod –replSet rs01 –journal –port 27103 –shardsvr –dbpath c:\mongodb\</a:t>
            </a:r>
            <a:r>
              <a:rPr sz="2800" smtClean="0"/>
              <a:t>_</a:t>
            </a:r>
            <a:r>
              <a:rPr sz="2800" b="1" smtClean="0"/>
              <a:t>instance01 –logpath c:\mongod\</a:t>
            </a:r>
            <a:r>
              <a:rPr sz="2800" smtClean="0"/>
              <a:t>_</a:t>
            </a:r>
            <a:r>
              <a:rPr sz="2800" b="1" smtClean="0"/>
              <a:t>instance02\log_27104.log</a:t>
            </a:r>
          </a:p>
          <a:p>
            <a:pPr marL="596900" indent="-514350">
              <a:buFont typeface="Wingdings" pitchFamily="2" charset="2"/>
              <a:buChar char="Ø"/>
            </a:pPr>
            <a:endParaRPr sz="2800" b="1" smtClean="0"/>
          </a:p>
          <a:p>
            <a:pPr marL="596900" indent="-514350">
              <a:buFont typeface="Wingdings" pitchFamily="2" charset="2"/>
              <a:buChar char="Ø"/>
            </a:pPr>
            <a:endParaRPr lang="fr-FR" sz="2800" b="1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3"/>
            </a:pPr>
            <a:r>
              <a:rPr lang="fr-FR" sz="2800" b="1" dirty="0" smtClean="0"/>
              <a:t>Configuration du </a:t>
            </a:r>
            <a:r>
              <a:rPr lang="fr-FR" sz="2800" b="1" dirty="0" err="1" smtClean="0"/>
              <a:t>replica</a:t>
            </a:r>
            <a:r>
              <a:rPr lang="fr-FR" sz="2800" b="1" dirty="0" smtClean="0"/>
              <a:t> Set</a:t>
            </a:r>
            <a:endParaRPr sz="2800" b="1" smtClean="0"/>
          </a:p>
          <a:p>
            <a:pPr marL="596900" indent="-514350">
              <a:buFont typeface="Wingdings" pitchFamily="2" charset="2"/>
              <a:buChar char="Ø"/>
            </a:pPr>
            <a:r>
              <a:rPr sz="2200" b="1" smtClean="0"/>
              <a:t>Connnectez vous sur le premier serveur puis use admin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200" b="1" dirty="0" smtClean="0"/>
              <a:t>O</a:t>
            </a:r>
            <a:r>
              <a:rPr sz="2200" b="1" smtClean="0"/>
              <a:t>n créer une variable de config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200" b="1" dirty="0" smtClean="0"/>
              <a:t>c</a:t>
            </a:r>
            <a:r>
              <a:rPr sz="2200" b="1" smtClean="0"/>
              <a:t>fg={"_id":"rs01",</a:t>
            </a:r>
          </a:p>
          <a:p>
            <a:pPr marL="596900" indent="-514350">
              <a:buNone/>
            </a:pPr>
            <a:r>
              <a:rPr sz="2200" b="1" smtClean="0"/>
              <a:t>		members:[</a:t>
            </a:r>
          </a:p>
          <a:p>
            <a:pPr marL="596900" indent="-514350">
              <a:buNone/>
            </a:pPr>
            <a:r>
              <a:rPr sz="2200" b="1" smtClean="0"/>
              <a:t>			{ "id":0,"host":"127.0.0.1:27102"	},</a:t>
            </a:r>
          </a:p>
          <a:p>
            <a:pPr marL="596900" indent="-514350">
              <a:buNone/>
            </a:pPr>
            <a:r>
              <a:rPr sz="2200" b="1" smtClean="0"/>
              <a:t>			{"id":1,"host":"127.0.0.1:27103"	},</a:t>
            </a:r>
          </a:p>
          <a:p>
            <a:pPr marL="596900" indent="-514350">
              <a:buNone/>
            </a:pPr>
            <a:r>
              <a:rPr sz="2200" b="1" smtClean="0"/>
              <a:t>		{"id":2,"host":"127.0.0.1:27101","arbiterOnly":true		}</a:t>
            </a:r>
          </a:p>
          <a:p>
            <a:pPr marL="596900" indent="-514350">
              <a:buNone/>
            </a:pPr>
            <a:r>
              <a:rPr sz="2200" b="1" smtClean="0"/>
              <a:t>			]</a:t>
            </a:r>
          </a:p>
          <a:p>
            <a:pPr marL="596900" indent="-514350">
              <a:buNone/>
            </a:pPr>
            <a:r>
              <a:rPr sz="2200" b="1" smtClean="0"/>
              <a:t>		}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200" b="1" smtClean="0"/>
              <a:t>rs.initiate(cfg);</a:t>
            </a:r>
            <a:endParaRPr lang="fr-FR" sz="2200" b="1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3"/>
            </a:pPr>
            <a:r>
              <a:rPr lang="fr-FR" sz="2800" b="1" dirty="0" smtClean="0"/>
              <a:t>Configuration du </a:t>
            </a:r>
            <a:r>
              <a:rPr lang="fr-FR" sz="2800" b="1" dirty="0" err="1" smtClean="0"/>
              <a:t>replica</a:t>
            </a:r>
            <a:r>
              <a:rPr lang="fr-FR" sz="2800" b="1" dirty="0" smtClean="0"/>
              <a:t> Set</a:t>
            </a:r>
            <a:endParaRPr sz="2800" b="1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</a:t>
            </a:r>
            <a:r>
              <a:rPr sz="2800" smtClean="0"/>
              <a:t>n exécute la configuration avec la commande:</a:t>
            </a:r>
          </a:p>
          <a:p>
            <a:pPr marL="596900" indent="-514350">
              <a:buNone/>
            </a:pPr>
            <a:r>
              <a:rPr sz="2800" smtClean="0"/>
              <a:t>	</a:t>
            </a:r>
            <a:r>
              <a:rPr sz="2800" b="1" smtClean="0"/>
              <a:t>	rs.initiate(cfg);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On vérifie l'instance maître avec la commande :</a:t>
            </a:r>
          </a:p>
          <a:p>
            <a:pPr marL="596900" indent="-514350">
              <a:buNone/>
            </a:pPr>
            <a:r>
              <a:rPr sz="2800" smtClean="0"/>
              <a:t>	</a:t>
            </a:r>
            <a:r>
              <a:rPr sz="2800" b="1" smtClean="0"/>
              <a:t>	db.isMaster();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</a:t>
            </a:r>
            <a:r>
              <a:rPr sz="2800" smtClean="0"/>
              <a:t>n afficher le statut de notre replica Set avec la commande :    </a:t>
            </a:r>
            <a:r>
              <a:rPr sz="2800" b="1" smtClean="0"/>
              <a:t>rs.status();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</a:t>
            </a:r>
            <a:r>
              <a:rPr sz="2800" smtClean="0"/>
              <a:t>n peut tester : création d'une base dans le serveur primaire, puis d'une collection et des documents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Vérifier dans le serveur secondaire que la replication est ok. </a:t>
            </a:r>
            <a:r>
              <a:rPr lang="fr-FR" sz="2800" dirty="0" smtClean="0"/>
              <a:t>M</a:t>
            </a:r>
            <a:r>
              <a:rPr sz="2800" smtClean="0"/>
              <a:t>ais avant, activer la lecure sur le serveur primaire avec la commande </a:t>
            </a:r>
            <a:r>
              <a:rPr sz="2800" b="1" smtClean="0"/>
              <a:t>: rs.slaveOk();</a:t>
            </a:r>
            <a:endParaRPr lang="fr-FR" sz="2800" b="1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4"/>
            </a:pPr>
            <a:r>
              <a:rPr lang="fr-FR" sz="2800" b="1" dirty="0" smtClean="0"/>
              <a:t>Ajout du dernier membre à chaud </a:t>
            </a:r>
            <a:endParaRPr sz="2800" b="1" smtClean="0"/>
          </a:p>
          <a:p>
            <a:pPr marL="596900" indent="-514350">
              <a:buNone/>
            </a:pPr>
            <a:endParaRPr lang="fr-FR" sz="2800" dirty="0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On démarre l’instance: </a:t>
            </a:r>
            <a:endParaRPr sz="2800" b="1" smtClean="0"/>
          </a:p>
          <a:p>
            <a:pPr marL="596900" indent="-514350">
              <a:buNone/>
            </a:pPr>
            <a:r>
              <a:rPr sz="2800" b="1" smtClean="0"/>
              <a:t>	mongod –replSet rs01 –journal –port 27104 –shardsvr –dbpath c:\mongodb\</a:t>
            </a:r>
            <a:r>
              <a:rPr sz="2800" smtClean="0"/>
              <a:t>_</a:t>
            </a:r>
            <a:r>
              <a:rPr sz="2800" b="1" smtClean="0"/>
              <a:t>instance01 –logpath c:\mongod\</a:t>
            </a:r>
            <a:r>
              <a:rPr sz="2800" smtClean="0"/>
              <a:t>_</a:t>
            </a:r>
            <a:r>
              <a:rPr sz="2800" b="1" smtClean="0"/>
              <a:t>instance03\log_27104.log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</a:t>
            </a:r>
            <a:r>
              <a:rPr sz="2800" smtClean="0"/>
              <a:t>n active la replication depuis le serveur primaire</a:t>
            </a:r>
          </a:p>
          <a:p>
            <a:pPr marL="596900" indent="-514350">
              <a:buNone/>
            </a:pPr>
            <a:r>
              <a:rPr sz="2800" b="1" smtClean="0"/>
              <a:t>	rs.add("127.0.0.1:27104");</a:t>
            </a:r>
          </a:p>
          <a:p>
            <a:pPr marL="596900" indent="-514350">
              <a:buNone/>
            </a:pPr>
            <a:r>
              <a:rPr sz="2800" b="1" smtClean="0"/>
              <a:t>	</a:t>
            </a:r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On vérifie que l'instance à bien intégrée le replica Set</a:t>
            </a:r>
          </a:p>
          <a:p>
            <a:pPr marL="596900" indent="-514350">
              <a:buNone/>
            </a:pPr>
            <a:r>
              <a:rPr sz="2800" b="1" smtClean="0"/>
              <a:t>	 rs.status();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4"/>
            </a:pPr>
            <a:r>
              <a:rPr lang="fr-FR" sz="2800" b="1" dirty="0" smtClean="0"/>
              <a:t>Vérification du </a:t>
            </a:r>
            <a:r>
              <a:rPr lang="fr-FR" sz="2800" b="1" dirty="0" err="1" smtClean="0"/>
              <a:t>fall</a:t>
            </a:r>
            <a:r>
              <a:rPr lang="fr-FR" sz="2800" b="1" dirty="0" smtClean="0"/>
              <a:t> Over</a:t>
            </a:r>
            <a:r>
              <a:rPr sz="2800" b="1" smtClean="0"/>
              <a:t> (Bascule)</a:t>
            </a:r>
          </a:p>
          <a:p>
            <a:pPr marL="596900" indent="-514350">
              <a:buNone/>
            </a:pPr>
            <a:endParaRPr lang="fr-FR" sz="2800" dirty="0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On stopper le serveur primaire.</a:t>
            </a:r>
          </a:p>
          <a:p>
            <a:pPr marL="596900" indent="-514350">
              <a:buFont typeface="Wingdings" pitchFamily="2" charset="2"/>
              <a:buChar char="Ø"/>
            </a:pPr>
            <a:endParaRPr lang="fr-FR" sz="2800" dirty="0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dirty="0" smtClean="0"/>
              <a:t>O</a:t>
            </a:r>
            <a:r>
              <a:rPr sz="2800" smtClean="0"/>
              <a:t>n vérifie avec la commande </a:t>
            </a:r>
            <a:r>
              <a:rPr sz="2800" b="1" smtClean="0"/>
              <a:t>db.status();</a:t>
            </a:r>
          </a:p>
          <a:p>
            <a:pPr marL="596900" indent="-514350">
              <a:buNone/>
            </a:pPr>
            <a:r>
              <a:rPr sz="2800" b="1" smtClean="0"/>
              <a:t>	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928686"/>
          </a:xfrm>
        </p:spPr>
        <p:txBody>
          <a:bodyPr/>
          <a:lstStyle/>
          <a:p>
            <a:pPr algn="ctr"/>
            <a:r>
              <a:rPr smtClean="0"/>
              <a:t>Environnement de travail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862912" cy="5429288"/>
          </a:xfrm>
        </p:spPr>
        <p:txBody>
          <a:bodyPr/>
          <a:lstStyle/>
          <a:p>
            <a:endParaRPr smtClean="0"/>
          </a:p>
          <a:p>
            <a:r>
              <a:rPr smtClean="0"/>
              <a:t>Prés-requis</a:t>
            </a:r>
          </a:p>
          <a:p>
            <a:pPr lvl="1"/>
            <a:r>
              <a:rPr smtClean="0"/>
              <a:t>Espace disque de 30 Go</a:t>
            </a:r>
          </a:p>
          <a:p>
            <a:pPr lvl="1"/>
            <a:r>
              <a:rPr lang="fr-FR" dirty="0" smtClean="0"/>
              <a:t>A</a:t>
            </a:r>
            <a:r>
              <a:rPr smtClean="0"/>
              <a:t>u moins 1Go de RAM</a:t>
            </a:r>
          </a:p>
          <a:p>
            <a:pPr lvl="1"/>
            <a:r>
              <a:rPr lang="fr-FR" dirty="0" smtClean="0"/>
              <a:t>I</a:t>
            </a:r>
            <a:r>
              <a:rPr smtClean="0"/>
              <a:t>nternet </a:t>
            </a:r>
          </a:p>
          <a:p>
            <a:pPr lvl="1"/>
            <a:r>
              <a:rPr smtClean="0"/>
              <a:t>Windows / Linux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725470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TP : Etapes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1071546"/>
            <a:ext cx="8358214" cy="5429288"/>
          </a:xfrm>
        </p:spPr>
        <p:txBody>
          <a:bodyPr/>
          <a:lstStyle/>
          <a:p>
            <a:pPr marL="596900" indent="-514350">
              <a:buFont typeface="+mj-lt"/>
              <a:buAutoNum type="arabicPeriod" startAt="4"/>
            </a:pPr>
            <a:r>
              <a:rPr lang="fr-FR" sz="2800" b="1" dirty="0" smtClean="0"/>
              <a:t>Sortie d’un serveur dans un </a:t>
            </a:r>
            <a:r>
              <a:rPr lang="fr-FR" sz="2800" b="1" dirty="0" err="1" smtClean="0"/>
              <a:t>Replica</a:t>
            </a:r>
            <a:r>
              <a:rPr lang="fr-FR" sz="2800" b="1" dirty="0" smtClean="0"/>
              <a:t> Set</a:t>
            </a:r>
            <a:endParaRPr sz="2800" b="1" smtClean="0"/>
          </a:p>
          <a:p>
            <a:pPr marL="596900" indent="-514350">
              <a:buNone/>
            </a:pPr>
            <a:endParaRPr lang="fr-FR" sz="2800" dirty="0" smtClean="0"/>
          </a:p>
          <a:p>
            <a:pPr marL="596900" indent="-514350">
              <a:buFont typeface="Wingdings" pitchFamily="2" charset="2"/>
              <a:buChar char="Ø"/>
            </a:pPr>
            <a:r>
              <a:rPr lang="fr-FR" sz="2800" b="1" dirty="0" err="1" smtClean="0"/>
              <a:t>rs.remove</a:t>
            </a:r>
            <a:r>
              <a:rPr lang="fr-FR" sz="2800" b="1" dirty="0" smtClean="0"/>
              <a:t>(‘’127.0.0.1:27102 ’’);</a:t>
            </a:r>
          </a:p>
          <a:p>
            <a:pPr marL="596900" indent="-514350">
              <a:buFont typeface="Wingdings" pitchFamily="2" charset="2"/>
              <a:buChar char="Ø"/>
            </a:pPr>
            <a:endParaRPr lang="fr-FR" sz="2800" dirty="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447800"/>
            <a:ext cx="7862912" cy="4800600"/>
          </a:xfrm>
        </p:spPr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algn="ctr">
              <a:buNone/>
            </a:pPr>
            <a:r>
              <a:rPr b="1" smtClean="0"/>
              <a:t>2.	MongoDB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2.1.	Présentation de MongoDB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Présentation MongoDB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410200"/>
          </a:xfrm>
        </p:spPr>
        <p:txBody>
          <a:bodyPr/>
          <a:lstStyle/>
          <a:p>
            <a:r>
              <a:rPr smtClean="0"/>
              <a:t>MongoDB est une base de donnée de type NoSQL ( Not Only SQL) orienté document. </a:t>
            </a:r>
          </a:p>
          <a:p>
            <a:r>
              <a:rPr smtClean="0"/>
              <a:t>Objectifs</a:t>
            </a:r>
          </a:p>
          <a:p>
            <a:pPr lvl="1"/>
            <a:r>
              <a:rPr smtClean="0"/>
              <a:t>Gérer de gros volumes de données</a:t>
            </a:r>
          </a:p>
          <a:p>
            <a:pPr lvl="2"/>
            <a:r>
              <a:rPr smtClean="0"/>
              <a:t>Importer des données</a:t>
            </a:r>
          </a:p>
          <a:p>
            <a:pPr lvl="2"/>
            <a:r>
              <a:rPr lang="fr-FR" dirty="0" smtClean="0"/>
              <a:t>I</a:t>
            </a:r>
            <a:r>
              <a:rPr smtClean="0"/>
              <a:t>nterroger </a:t>
            </a:r>
          </a:p>
          <a:p>
            <a:pPr lvl="2"/>
            <a:r>
              <a:rPr lang="fr-FR" dirty="0" smtClean="0"/>
              <a:t>D</a:t>
            </a:r>
            <a:r>
              <a:rPr smtClean="0"/>
              <a:t>istribuer</a:t>
            </a:r>
          </a:p>
          <a:p>
            <a:pPr lvl="2"/>
            <a:r>
              <a:rPr smtClean="0"/>
              <a:t>Tolérant aux pannes</a:t>
            </a:r>
          </a:p>
          <a:p>
            <a:pPr lvl="1"/>
            <a:r>
              <a:rPr lang="fr-FR" dirty="0" smtClean="0"/>
              <a:t>F</a:t>
            </a:r>
            <a:r>
              <a:rPr smtClean="0"/>
              <a:t>acilité de déploiement et d'utilisation</a:t>
            </a:r>
          </a:p>
          <a:p>
            <a:pPr lvl="1"/>
            <a:r>
              <a:rPr lang="fr-FR" dirty="0" smtClean="0"/>
              <a:t>P</a:t>
            </a:r>
            <a:r>
              <a:rPr smtClean="0"/>
              <a:t>ossibilité de faire des choses complexes tout de même </a:t>
            </a:r>
          </a:p>
          <a:p>
            <a:r>
              <a:rPr smtClean="0"/>
              <a:t>Distribué sous licence AGPL (libre et ouvert)</a:t>
            </a:r>
          </a:p>
          <a:p>
            <a:pPr>
              <a:buNone/>
            </a:pPr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4" name="Picture 4" descr="http://blog.xebia.fr/wp-content/uploads/2010/04/logo-mongod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3429000"/>
            <a:ext cx="3786214" cy="790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 Modèle de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410200"/>
          </a:xfrm>
        </p:spPr>
        <p:txBody>
          <a:bodyPr/>
          <a:lstStyle/>
          <a:p>
            <a:r>
              <a:rPr smtClean="0"/>
              <a:t>Principe de base : les données sont des documents</a:t>
            </a:r>
          </a:p>
          <a:p>
            <a:pPr lvl="1"/>
            <a:r>
              <a:rPr lang="fr-FR" dirty="0" smtClean="0"/>
              <a:t>S</a:t>
            </a:r>
            <a:r>
              <a:rPr smtClean="0"/>
              <a:t>tocké en Binary JSON (JavaScript Object Notation) pour BSON</a:t>
            </a:r>
          </a:p>
          <a:p>
            <a:pPr lvl="1"/>
            <a:r>
              <a:rPr lang="fr-FR" dirty="0" smtClean="0"/>
              <a:t>D</a:t>
            </a:r>
            <a:r>
              <a:rPr smtClean="0"/>
              <a:t>ocuments similaires rassemblés dans des collections</a:t>
            </a:r>
          </a:p>
          <a:p>
            <a:pPr lvl="1"/>
            <a:r>
              <a:rPr lang="fr-FR" dirty="0" smtClean="0"/>
              <a:t>P</a:t>
            </a:r>
            <a:r>
              <a:rPr smtClean="0"/>
              <a:t>as de schéma des documents définis en amont</a:t>
            </a:r>
          </a:p>
          <a:p>
            <a:pPr lvl="1"/>
            <a:r>
              <a:rPr lang="fr-FR" dirty="0" smtClean="0"/>
              <a:t>L</a:t>
            </a:r>
            <a:r>
              <a:rPr smtClean="0"/>
              <a:t>es documents peuvent n'avoir aucun point commun entre eux</a:t>
            </a:r>
          </a:p>
          <a:p>
            <a:pPr lvl="1"/>
            <a:r>
              <a:rPr lang="fr-FR" dirty="0" smtClean="0"/>
              <a:t>U</a:t>
            </a:r>
            <a:r>
              <a:rPr smtClean="0"/>
              <a:t>n document contient (généralement) l'ensemble des informations . </a:t>
            </a:r>
            <a:r>
              <a:rPr lang="fr-FR" dirty="0" smtClean="0"/>
              <a:t>P</a:t>
            </a:r>
            <a:r>
              <a:rPr smtClean="0"/>
              <a:t>as de jointure à faire</a:t>
            </a:r>
          </a:p>
          <a:p>
            <a:pPr lvl="1"/>
            <a:r>
              <a:rPr smtClean="0"/>
              <a:t>BD respectant CP (dans le théorème de CAP)</a:t>
            </a:r>
          </a:p>
          <a:p>
            <a:pPr>
              <a:buNone/>
            </a:pPr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 Point sur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5410200"/>
          </a:xfrm>
        </p:spPr>
        <p:txBody>
          <a:bodyPr/>
          <a:lstStyle/>
          <a:p>
            <a:r>
              <a:rPr smtClean="0"/>
              <a:t>Les données des document de MongoDB ressemble à des document JSON. </a:t>
            </a:r>
            <a:r>
              <a:rPr lang="fr-FR" dirty="0" smtClean="0"/>
              <a:t>L</a:t>
            </a:r>
            <a:r>
              <a:rPr smtClean="0"/>
              <a:t>e modèle est simple</a:t>
            </a:r>
          </a:p>
          <a:p>
            <a:pPr lvl="1"/>
            <a:r>
              <a:rPr smtClean="0"/>
              <a:t>Tout est clé/ valeur : "clé" : " valeur"</a:t>
            </a:r>
          </a:p>
          <a:p>
            <a:pPr lvl="1"/>
            <a:r>
              <a:rPr lang="fr-FR" dirty="0" smtClean="0"/>
              <a:t>U</a:t>
            </a:r>
            <a:r>
              <a:rPr smtClean="0"/>
              <a:t>n document est encapsulé dans des accolades      { </a:t>
            </a:r>
            <a:r>
              <a:rPr lang="fr-FR" dirty="0" smtClean="0"/>
              <a:t>…}   .</a:t>
            </a:r>
          </a:p>
          <a:p>
            <a:pPr lvl="1"/>
            <a:r>
              <a:rPr lang="fr-FR" dirty="0" smtClean="0"/>
              <a:t>Exemple : {</a:t>
            </a:r>
            <a:r>
              <a:rPr smtClean="0"/>
              <a:t>" </a:t>
            </a:r>
            <a:r>
              <a:rPr lang="fr-FR" dirty="0" smtClean="0"/>
              <a:t>nom</a:t>
            </a:r>
            <a:r>
              <a:rPr smtClean="0"/>
              <a:t> " : "Francis" , "prenom"  : "Jean"}</a:t>
            </a:r>
          </a:p>
          <a:p>
            <a:pPr lvl="1"/>
            <a:endParaRPr smtClean="0"/>
          </a:p>
          <a:p>
            <a:pPr lvl="1"/>
            <a:r>
              <a:rPr lang="fr-FR" dirty="0" smtClean="0"/>
              <a:t>U</a:t>
            </a:r>
            <a:r>
              <a:rPr smtClean="0"/>
              <a:t>ne valeur peut être un type scalaire (entier, nombre, texte, booléen ou null),  des liste de valeur ou tableau [</a:t>
            </a:r>
            <a:r>
              <a:rPr lang="fr-FR" dirty="0" smtClean="0"/>
              <a:t>….] ou des documents imbriqués </a:t>
            </a:r>
          </a:p>
          <a:p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 Point sur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500174"/>
            <a:ext cx="8286776" cy="5357826"/>
          </a:xfrm>
        </p:spPr>
        <p:txBody>
          <a:bodyPr/>
          <a:lstStyle/>
          <a:p>
            <a:r>
              <a:rPr smtClean="0"/>
              <a:t>Exemple</a:t>
            </a:r>
          </a:p>
          <a:p>
            <a:endParaRPr lang="fr-FR" dirty="0" smtClean="0"/>
          </a:p>
          <a:p>
            <a:pPr>
              <a:buNone/>
            </a:pPr>
            <a:r>
              <a:rPr smtClean="0"/>
              <a:t> </a:t>
            </a:r>
          </a:p>
          <a:p>
            <a:pPr>
              <a:buNone/>
            </a:pPr>
            <a:endParaRPr smtClean="0"/>
          </a:p>
          <a:p>
            <a:pPr>
              <a:buNone/>
            </a:pPr>
            <a:endParaRPr smtClean="0"/>
          </a:p>
          <a:p>
            <a:pPr>
              <a:buNone/>
            </a:pPr>
            <a:r>
              <a:rPr sz="2800" smtClean="0"/>
              <a:t>{ " id_a": 1, "nom_a" : " francis", "prenom_a " :  " Jean"  ,  "date_nais_a" : 1990 ,</a:t>
            </a:r>
          </a:p>
          <a:p>
            <a:pPr>
              <a:buNone/>
            </a:pPr>
            <a:endParaRPr sz="2800" smtClean="0"/>
          </a:p>
          <a:p>
            <a:pPr>
              <a:buNone/>
            </a:pPr>
            <a:r>
              <a:rPr sz="2800" smtClean="0"/>
              <a:t>	 "pays":  {"nom_p: "Cameroun"}</a:t>
            </a:r>
          </a:p>
          <a:p>
            <a:pPr>
              <a:buNone/>
            </a:pPr>
            <a:r>
              <a:rPr sz="2800" smtClean="0"/>
              <a:t>}</a:t>
            </a:r>
          </a:p>
          <a:p>
            <a:pPr>
              <a:buNone/>
            </a:pPr>
            <a:endParaRPr sz="2800"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162" name="Picture 2" descr="Image non disponib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4" y="1714488"/>
            <a:ext cx="5324482" cy="1500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 Point sur 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57224" y="1447800"/>
            <a:ext cx="8077226" cy="2266952"/>
          </a:xfrm>
        </p:spPr>
        <p:txBody>
          <a:bodyPr/>
          <a:lstStyle/>
          <a:p>
            <a:pPr algn="just"/>
            <a:endParaRPr smtClean="0"/>
          </a:p>
          <a:p>
            <a:pPr algn="just">
              <a:buNone/>
            </a:pPr>
            <a:r>
              <a:rPr smtClean="0"/>
              <a:t>Relationnel vers JSON </a:t>
            </a:r>
          </a:p>
          <a:p>
            <a:pPr algn="just"/>
            <a:r>
              <a:rPr smtClean="0"/>
              <a:t>Il faut trouver une solution pour fusionner les tables pour n'en produire qu'une seule en sortie:  cest la dénormalisation</a:t>
            </a:r>
          </a:p>
          <a:p>
            <a:pPr algn="just"/>
            <a:endParaRPr smtClean="0"/>
          </a:p>
          <a:p>
            <a:pPr>
              <a:buNone/>
            </a:pPr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1138" name="Picture 2" descr="SchÃ©ma EntitÃ©/Association orig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67" y="4000504"/>
            <a:ext cx="7381875" cy="25812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60324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5786" y="714356"/>
            <a:ext cx="8148664" cy="6143644"/>
          </a:xfrm>
        </p:spPr>
        <p:txBody>
          <a:bodyPr/>
          <a:lstStyle/>
          <a:p>
            <a:pPr algn="just"/>
            <a:r>
              <a:rPr sz="2800" b="1" i="1" smtClean="0"/>
              <a:t>Des données fréquement interrogées conjointement </a:t>
            </a:r>
            <a:r>
              <a:rPr sz="2800" smtClean="0"/>
              <a:t>: par exemple, les requêtes demandent fréquemment le lieu d'habitation d'une personne</a:t>
            </a:r>
          </a:p>
          <a:p>
            <a:pPr lvl="1" algn="just"/>
            <a:r>
              <a:rPr lang="fr-FR" dirty="0" smtClean="0"/>
              <a:t>L</a:t>
            </a:r>
            <a:r>
              <a:rPr smtClean="0"/>
              <a:t>'entité Habitation et la relation habite sont intégrés à l'entité personne. Habitation devient un document imbriqué à l'interieur de Personne, représenté par : habite</a:t>
            </a:r>
          </a:p>
          <a:p>
            <a:pPr algn="just"/>
            <a:r>
              <a:rPr lang="fr-FR" sz="2800" b="1" i="1" dirty="0" smtClean="0"/>
              <a:t>T</a:t>
            </a:r>
            <a:r>
              <a:rPr sz="2800" b="1" i="1" smtClean="0"/>
              <a:t>outes les données d'une entité sont indépendantes </a:t>
            </a:r>
            <a:r>
              <a:rPr sz="2800" smtClean="0"/>
              <a:t>: prenons l'exemple du domaine d'expertise d'une personne, ils sont independants des domaines d'une autres personne. </a:t>
            </a:r>
            <a:r>
              <a:rPr lang="fr-FR" sz="2800" dirty="0" smtClean="0"/>
              <a:t>D</a:t>
            </a:r>
            <a:r>
              <a:rPr sz="2800" smtClean="0"/>
              <a:t>e fait, rapatrier les données de cette entité n'impacte aucune autres instance de Personne. </a:t>
            </a:r>
            <a:r>
              <a:rPr lang="fr-FR" sz="2800" dirty="0" smtClean="0"/>
              <a:t>A</a:t>
            </a:r>
            <a:r>
              <a:rPr sz="2800" smtClean="0"/>
              <a:t>insi la liste des domaines est importé dans personne </a:t>
            </a:r>
          </a:p>
          <a:p>
            <a:pPr>
              <a:buNone/>
            </a:pPr>
            <a:endParaRPr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60324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714356"/>
            <a:ext cx="7934350" cy="6143644"/>
          </a:xfrm>
        </p:spPr>
        <p:txBody>
          <a:bodyPr/>
          <a:lstStyle/>
          <a:p>
            <a:pPr algn="just"/>
            <a:r>
              <a:rPr sz="2800" b="1" i="1" smtClean="0"/>
              <a:t>Une association avec des relations 1-n des deux côtés </a:t>
            </a:r>
            <a:r>
              <a:rPr sz="2800" smtClean="0"/>
              <a:t>: </a:t>
            </a:r>
          </a:p>
          <a:p>
            <a:pPr lvl="1" algn="just"/>
            <a:r>
              <a:rPr lang="fr-FR" sz="2400" dirty="0" smtClean="0"/>
              <a:t>C</a:t>
            </a:r>
            <a:r>
              <a:rPr sz="2400" smtClean="0"/>
              <a:t>e type d'association pose un problème de mise à jour si on imbrique une entité dans une autre</a:t>
            </a:r>
          </a:p>
          <a:p>
            <a:pPr lvl="1" algn="just"/>
            <a:r>
              <a:rPr lang="fr-FR" sz="2400" dirty="0" smtClean="0"/>
              <a:t>S</a:t>
            </a:r>
            <a:r>
              <a:rPr sz="2400" smtClean="0"/>
              <a:t>eule l'association est imbriquée sous forme d'une liste de documentsn intégrant les attributs (quantité et date), ainsi qu'une référence vers l'employeur.</a:t>
            </a:r>
          </a:p>
          <a:p>
            <a:pPr lvl="1" algn="just"/>
            <a:r>
              <a:rPr sz="2400" smtClean="0"/>
              <a:t>" [{ emploie + ref }] "</a:t>
            </a:r>
          </a:p>
          <a:p>
            <a:pPr algn="just"/>
            <a:r>
              <a:rPr lang="fr-FR" dirty="0" smtClean="0"/>
              <a:t>E</a:t>
            </a:r>
            <a:r>
              <a:rPr smtClean="0"/>
              <a:t>n resumé : </a:t>
            </a:r>
          </a:p>
          <a:p>
            <a:pPr lvl="1" algn="just"/>
            <a:r>
              <a:rPr smtClean="0"/>
              <a:t>association n - n : intégration de l'association avec tous ses attributs plus une référence vers l'autres entité.</a:t>
            </a:r>
          </a:p>
          <a:p>
            <a:pPr lvl="1" algn="just"/>
            <a:r>
              <a:rPr lang="fr-FR" dirty="0" smtClean="0"/>
              <a:t>A</a:t>
            </a:r>
            <a:r>
              <a:rPr smtClean="0"/>
              <a:t>ssociation 1- n : intégration de l'entité la moins solicitée dans l'entité la plus sollicitée</a:t>
            </a:r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b="1" smtClean="0"/>
          </a:p>
          <a:p>
            <a:pPr algn="ctr">
              <a:buNone/>
            </a:pPr>
            <a:r>
              <a:rPr b="1" smtClean="0"/>
              <a:t>1.	Introduction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60324"/>
            <a:ext cx="7499350" cy="654032"/>
          </a:xfrm>
        </p:spPr>
        <p:txBody>
          <a:bodyPr>
            <a:normAutofit fontScale="90000"/>
          </a:bodyPr>
          <a:lstStyle/>
          <a:p>
            <a:pPr algn="ctr"/>
            <a:r>
              <a:rPr smtClean="0"/>
              <a:t>Présentation MongoDB </a:t>
            </a:r>
            <a:r>
              <a:rPr lang="fr-FR" dirty="0" smtClean="0"/>
              <a:t>–</a:t>
            </a:r>
            <a:r>
              <a:rPr smtClean="0"/>
              <a:t>JSON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0100" y="714356"/>
            <a:ext cx="7934350" cy="6143644"/>
          </a:xfrm>
        </p:spPr>
        <p:txBody>
          <a:bodyPr/>
          <a:lstStyle/>
          <a:p>
            <a:pPr algn="just">
              <a:buNone/>
            </a:pPr>
            <a:r>
              <a:rPr sz="2800" smtClean="0"/>
              <a:t>Solution</a:t>
            </a:r>
          </a:p>
          <a:p>
            <a:pPr algn="just">
              <a:buNone/>
            </a:pPr>
            <a:endParaRPr sz="2800" smtClean="0"/>
          </a:p>
          <a:p>
            <a:pPr algn="just"/>
            <a:endParaRPr sz="2800" smtClean="0"/>
          </a:p>
        </p:txBody>
      </p:sp>
      <p:sp>
        <p:nvSpPr>
          <p:cNvPr id="5122" name="AutoShape 2" descr="http://blog.xebia.fr/wp-content/uploads/2010/04/logo-mongod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 l="9334" t="31250" r="47291" b="36523"/>
          <a:stretch>
            <a:fillRect/>
          </a:stretch>
        </p:blipFill>
        <p:spPr bwMode="auto">
          <a:xfrm>
            <a:off x="1000100" y="4000504"/>
            <a:ext cx="807246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SchÃ©ma EntitÃ©/Association origin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347790"/>
            <a:ext cx="7381875" cy="25812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mtClean="0"/>
              <a:t>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2976" y="5072074"/>
            <a:ext cx="7791474" cy="1500198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mtClean="0"/>
              <a:t>Proposer une représentation JSON de ce modèle de données avec plusieurs exemples</a:t>
            </a:r>
            <a:endParaRPr lang="fr-FR" dirty="0"/>
          </a:p>
        </p:txBody>
      </p:sp>
      <p:pic>
        <p:nvPicPr>
          <p:cNvPr id="162818" name="Picture 2" descr="RÃ©sultat de recherche d'images pour &quot;MCD produits categorie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18" y="1142984"/>
            <a:ext cx="4705350" cy="3781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8581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Analogie avec le SQL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785794"/>
            <a:ext cx="7862912" cy="6072206"/>
          </a:xfrm>
        </p:spPr>
        <p:txBody>
          <a:bodyPr/>
          <a:lstStyle/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NoSQL ( Base ) = SQL (Base)</a:t>
            </a:r>
          </a:p>
          <a:p>
            <a:pPr marL="596900" indent="-514350">
              <a:buNone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NoSQL ( Collection) = SQL (Table)</a:t>
            </a:r>
          </a:p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NoSQL ( Document) = SQL (Enregistrement)</a:t>
            </a:r>
          </a:p>
          <a:p>
            <a:pPr marL="596900" indent="-514350">
              <a:buNone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Dans les bases SQL chaque enregistrement de la table contient exactement les mêmes champs, seul le contenu varie.</a:t>
            </a:r>
          </a:p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Dans une collection MongoDB, les documents peuvent avoir des champs totalement différents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8581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Comparaison NoSQL / SGBDR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785794"/>
            <a:ext cx="7862912" cy="6072206"/>
          </a:xfrm>
        </p:spPr>
        <p:txBody>
          <a:bodyPr/>
          <a:lstStyle/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SGBDR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Les points forts :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Beaucoup de fonctionnalités et règles pour garantir des bases cohérentes et complètes : mécanisme de verrous pour la gestion des accès concurrentiels, respect des propriétés ACID (Atomicité, Cohérence, Isolation, Durabilité)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Utilisation des outils spécialisés comme le modèle entité-relation qui est le modèle Conceptuel de donnée (MCD) utilisé pour modéliser la structure de la base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Les points faibles :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Performances qui déclinent avec l'augmentation du volume de données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Problématique de distibution des données d'une 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85818"/>
          </a:xfrm>
        </p:spPr>
        <p:txBody>
          <a:bodyPr>
            <a:normAutofit/>
          </a:bodyPr>
          <a:lstStyle/>
          <a:p>
            <a:pPr algn="ctr"/>
            <a:r>
              <a:rPr sz="3600" smtClean="0"/>
              <a:t>Comparaison NoSQL / SGBDR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785794"/>
            <a:ext cx="7862912" cy="6072206"/>
          </a:xfrm>
        </p:spPr>
        <p:txBody>
          <a:bodyPr/>
          <a:lstStyle/>
          <a:p>
            <a:pPr marL="596900" indent="-514350">
              <a:buFont typeface="Wingdings" pitchFamily="2" charset="2"/>
              <a:buChar char="Ø"/>
            </a:pPr>
            <a:endParaRPr sz="2800" smtClean="0"/>
          </a:p>
          <a:p>
            <a:pPr marL="596900" indent="-514350">
              <a:buFont typeface="Wingdings" pitchFamily="2" charset="2"/>
              <a:buChar char="Ø"/>
            </a:pPr>
            <a:r>
              <a:rPr sz="2800" smtClean="0"/>
              <a:t>NoSQL</a:t>
            </a:r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Les points forts :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Bons temps de réponse malgré de très gros volumes de données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Facilement distribuable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Plus flexible en cas de panne (disponibilité partielle voire totale)</a:t>
            </a:r>
            <a:endParaRPr sz="2400" smtClean="0"/>
          </a:p>
          <a:p>
            <a:pPr marL="871538" lvl="1" indent="-514350">
              <a:buFont typeface="Wingdings" pitchFamily="2" charset="2"/>
              <a:buChar char="Ø"/>
            </a:pPr>
            <a:r>
              <a:rPr sz="2400" smtClean="0"/>
              <a:t>Les points faibles :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Pas de mécanismes de jointure, le côté client doit pallier à ce problème</a:t>
            </a:r>
          </a:p>
          <a:p>
            <a:pPr marL="1117600" lvl="2" indent="-514350">
              <a:buFont typeface="Wingdings" pitchFamily="2" charset="2"/>
              <a:buChar char="Ø"/>
            </a:pPr>
            <a:r>
              <a:rPr sz="2000" smtClean="0"/>
              <a:t>Il est rae qu'un SGBD de type NoSQL implémente un mécanisme de verrou pour garantir la cohérence pendant des accès concurrents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2.2.	Installation de MongoDB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85818"/>
          </a:xfrm>
        </p:spPr>
        <p:txBody>
          <a:bodyPr>
            <a:normAutofit/>
          </a:bodyPr>
          <a:lstStyle/>
          <a:p>
            <a:pPr algn="ctr"/>
            <a:r>
              <a:rPr sz="2800" smtClean="0"/>
              <a:t>Installation MongoDB sous Windows (1 /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785794"/>
            <a:ext cx="7862912" cy="6072206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z="2800" smtClean="0"/>
              <a:t>Télécharger la version de MongoDB pour windows à </a:t>
            </a:r>
            <a:r>
              <a:rPr sz="2800" smtClean="0">
                <a:hlinkClick r:id="rId2"/>
              </a:rPr>
              <a:t>http://www.mongodb.org/downloads</a:t>
            </a:r>
            <a:r>
              <a:rPr sz="2800" smtClean="0"/>
              <a:t> </a:t>
            </a:r>
          </a:p>
          <a:p>
            <a:pPr marL="596900" indent="-514350">
              <a:buFont typeface="+mj-lt"/>
              <a:buAutoNum type="arabicPeriod"/>
            </a:pPr>
            <a:r>
              <a:rPr sz="2800" smtClean="0"/>
              <a:t>Installer dans un répertoire à la racine de votre disque C:\ , utiliser un nom sans espaces comme c:\mongoDB</a:t>
            </a:r>
          </a:p>
          <a:p>
            <a:pPr marL="596900" indent="-514350">
              <a:buFont typeface="+mj-lt"/>
              <a:buAutoNum type="arabicPeriod"/>
            </a:pPr>
            <a:r>
              <a:rPr lang="fr-FR" sz="2800" dirty="0" smtClean="0"/>
              <a:t>D</a:t>
            </a:r>
            <a:r>
              <a:rPr sz="2800" smtClean="0"/>
              <a:t>ans ce répertoire, créez un dossier nommé config , dans ce dossier un fichier mongodb.conf et insérez-y les lignes suivantes:</a:t>
            </a:r>
          </a:p>
          <a:p>
            <a:pPr marL="871538" lvl="1" indent="-514350">
              <a:buFont typeface="Courier New" pitchFamily="49" charset="0"/>
              <a:buChar char="o"/>
            </a:pPr>
            <a:r>
              <a:rPr dirty="0" smtClean="0"/>
              <a:t>l</a:t>
            </a:r>
            <a:r>
              <a:rPr smtClean="0"/>
              <a:t>ogpath=c:\mongodb\logs</a:t>
            </a:r>
          </a:p>
          <a:p>
            <a:pPr marL="871538" lvl="1" indent="-514350">
              <a:buFont typeface="Courier New" pitchFamily="49" charset="0"/>
              <a:buChar char="o"/>
            </a:pPr>
            <a:r>
              <a:rPr dirty="0" smtClean="0"/>
              <a:t>d</a:t>
            </a:r>
            <a:r>
              <a:rPr smtClean="0"/>
              <a:t>bpath=c:\mongoDB\data\db</a:t>
            </a:r>
          </a:p>
          <a:p>
            <a:pPr marL="871538" lvl="1" indent="-514350">
              <a:buFont typeface="Courier New" pitchFamily="49" charset="0"/>
              <a:buChar char="o"/>
            </a:pPr>
            <a:r>
              <a:rPr lang="fr-FR" dirty="0" smtClean="0"/>
              <a:t>P</a:t>
            </a:r>
            <a:r>
              <a:rPr smtClean="0"/>
              <a:t>ort  = 27017</a:t>
            </a:r>
          </a:p>
          <a:p>
            <a:pPr marL="596900" indent="-514350">
              <a:buFont typeface="+mj-lt"/>
              <a:buAutoNum type="arabicPeriod"/>
            </a:pPr>
            <a:r>
              <a:rPr sz="2800" smtClean="0"/>
              <a:t>Création d'un répertoire pour les bases de données avec la commande </a:t>
            </a:r>
          </a:p>
          <a:p>
            <a:pPr marL="596900" indent="-514350">
              <a:buNone/>
            </a:pPr>
            <a:r>
              <a:rPr sz="2800" smtClean="0"/>
              <a:t>	md c:\mongoDB\data\db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100" y="71414"/>
            <a:ext cx="7499350" cy="785818"/>
          </a:xfrm>
        </p:spPr>
        <p:txBody>
          <a:bodyPr>
            <a:normAutofit/>
          </a:bodyPr>
          <a:lstStyle/>
          <a:p>
            <a:pPr algn="ctr"/>
            <a:r>
              <a:rPr sz="2800" smtClean="0"/>
              <a:t>Installation MongoDB sous Windows (2/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1214422"/>
            <a:ext cx="7862912" cy="5072098"/>
          </a:xfrm>
        </p:spPr>
        <p:txBody>
          <a:bodyPr/>
          <a:lstStyle/>
          <a:p>
            <a:pPr marL="596900" indent="-514350">
              <a:buFont typeface="+mj-lt"/>
              <a:buAutoNum type="arabicPeriod" startAt="5"/>
            </a:pPr>
            <a:r>
              <a:rPr lang="fr-FR" sz="2800" dirty="0" smtClean="0"/>
              <a:t>C</a:t>
            </a:r>
            <a:r>
              <a:rPr sz="2800" smtClean="0"/>
              <a:t>réation d'un répertoire pour les logs               md c:\mongo\data\logs</a:t>
            </a:r>
          </a:p>
          <a:p>
            <a:pPr marL="596900" indent="-514350">
              <a:buFont typeface="+mj-lt"/>
              <a:buAutoNum type="arabicPeriod" startAt="5"/>
            </a:pPr>
            <a:r>
              <a:rPr lang="fr-FR" sz="2800" dirty="0" smtClean="0"/>
              <a:t>P</a:t>
            </a:r>
            <a:r>
              <a:rPr sz="2800" smtClean="0"/>
              <a:t>our confirmer que votre installation a bien fonctionné, exécutez la commande    c:\mongoDB\bin\ mongod.exe  --config c:\mongodb\config\mongodb.conf </a:t>
            </a:r>
            <a:r>
              <a:rPr lang="fr-FR" sz="2800" dirty="0" smtClean="0"/>
              <a:t>–</a:t>
            </a:r>
            <a:r>
              <a:rPr sz="2800" smtClean="0"/>
              <a:t>install</a:t>
            </a:r>
          </a:p>
          <a:p>
            <a:pPr marL="596900" indent="-514350">
              <a:buFont typeface="+mj-lt"/>
              <a:buAutoNum type="arabicPeriod" startAt="5"/>
            </a:pPr>
            <a:r>
              <a:rPr sz="2800" smtClean="0"/>
              <a:t>Demarrer le service avec la commande </a:t>
            </a:r>
          </a:p>
          <a:p>
            <a:pPr marL="871538" lvl="1" indent="-514350">
              <a:buFont typeface="Courier New" pitchFamily="49" charset="0"/>
              <a:buChar char="o"/>
            </a:pPr>
            <a:r>
              <a:rPr sz="2400" dirty="0" smtClean="0"/>
              <a:t>n</a:t>
            </a:r>
            <a:r>
              <a:rPr sz="2400" smtClean="0"/>
              <a:t>et start Mongodb</a:t>
            </a:r>
          </a:p>
          <a:p>
            <a:pPr marL="596900" indent="-514350">
              <a:buFont typeface="+mj-lt"/>
              <a:buAutoNum type="arabicPeriod" startAt="5"/>
            </a:pPr>
            <a:r>
              <a:rPr lang="fr-FR" sz="2800" dirty="0" smtClean="0"/>
              <a:t>C</a:t>
            </a:r>
            <a:r>
              <a:rPr sz="2800" smtClean="0"/>
              <a:t>onnecter vous à votre instance MongoDB avec c:\mongoDB\bin\mongo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100" y="0"/>
            <a:ext cx="7934350" cy="857232"/>
          </a:xfrm>
        </p:spPr>
        <p:txBody>
          <a:bodyPr>
            <a:noAutofit/>
          </a:bodyPr>
          <a:lstStyle/>
          <a:p>
            <a:pPr algn="ctr"/>
            <a:r>
              <a:rPr sz="3600" smtClean="0"/>
              <a:t>MongoDB sous Windows </a:t>
            </a:r>
            <a:r>
              <a:rPr lang="fr-FR" sz="3600" dirty="0" smtClean="0"/>
              <a:t>–</a:t>
            </a:r>
            <a:r>
              <a:rPr sz="3600" smtClean="0"/>
              <a:t> les outils (2/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1538" y="928670"/>
            <a:ext cx="7862912" cy="5643602"/>
          </a:xfrm>
        </p:spPr>
        <p:txBody>
          <a:bodyPr/>
          <a:lstStyle/>
          <a:p>
            <a:pPr marL="596900" indent="-514350">
              <a:buFont typeface="+mj-lt"/>
              <a:buAutoNum type="arabicPeriod"/>
            </a:pPr>
            <a:r>
              <a:rPr sz="2800" b="1" smtClean="0"/>
              <a:t>mongod </a:t>
            </a:r>
            <a:r>
              <a:rPr sz="2800" smtClean="0"/>
              <a:t>:  le moteur de base . </a:t>
            </a:r>
            <a:r>
              <a:rPr lang="fr-FR" sz="2800" dirty="0" smtClean="0"/>
              <a:t>I</a:t>
            </a:r>
            <a:r>
              <a:rPr sz="2800" smtClean="0"/>
              <a:t>l permet de créer une instance de mongo</a:t>
            </a:r>
          </a:p>
          <a:p>
            <a:pPr marL="596900" indent="-514350">
              <a:buFont typeface="+mj-lt"/>
              <a:buAutoNum type="arabicPeriod"/>
            </a:pPr>
            <a:r>
              <a:rPr sz="2800" b="1" dirty="0" smtClean="0"/>
              <a:t>m</a:t>
            </a:r>
            <a:r>
              <a:rPr sz="2800" b="1" smtClean="0"/>
              <a:t>ongo </a:t>
            </a:r>
            <a:r>
              <a:rPr sz="2800" smtClean="0"/>
              <a:t>:  c'est le client mongo. </a:t>
            </a:r>
            <a:r>
              <a:rPr lang="fr-FR" sz="2800" dirty="0" smtClean="0"/>
              <a:t>L</a:t>
            </a:r>
            <a:r>
              <a:rPr sz="2800" smtClean="0"/>
              <a:t>e shell JS qui va nous permettre d'exécuter des commandes</a:t>
            </a:r>
          </a:p>
          <a:p>
            <a:pPr marL="596900" indent="-514350">
              <a:buFont typeface="+mj-lt"/>
              <a:buAutoNum type="arabicPeriod"/>
            </a:pPr>
            <a:r>
              <a:rPr sz="2800" b="1" dirty="0" smtClean="0"/>
              <a:t>m</a:t>
            </a:r>
            <a:r>
              <a:rPr sz="2800" b="1" smtClean="0"/>
              <a:t>ongos </a:t>
            </a:r>
            <a:r>
              <a:rPr sz="2800" smtClean="0"/>
              <a:t>:  ( le contrôleur de Sharding ) il permet de rediriger les requêtes vers les bon serveur dans le processus de replication</a:t>
            </a:r>
          </a:p>
          <a:p>
            <a:pPr marL="596900" indent="-514350">
              <a:buFont typeface="+mj-lt"/>
              <a:buAutoNum type="arabicPeriod"/>
            </a:pPr>
            <a:r>
              <a:rPr lang="fr-FR" sz="2800" dirty="0" smtClean="0"/>
              <a:t>L</a:t>
            </a:r>
            <a:r>
              <a:rPr sz="2800" smtClean="0"/>
              <a:t>es outils d'import / export</a:t>
            </a:r>
          </a:p>
          <a:p>
            <a:pPr marL="871538" lvl="1" indent="-514350">
              <a:buNone/>
            </a:pPr>
            <a:r>
              <a:rPr sz="2400" b="1" dirty="0" smtClean="0"/>
              <a:t>m</a:t>
            </a:r>
            <a:r>
              <a:rPr sz="2400" b="1" smtClean="0"/>
              <a:t>ongoimport,  mongoexport, mongodump, mongorestore</a:t>
            </a:r>
          </a:p>
          <a:p>
            <a:pPr marL="596900" indent="-514350">
              <a:buFont typeface="+mj-lt"/>
              <a:buAutoNum type="arabicPeriod"/>
            </a:pPr>
            <a:r>
              <a:rPr sz="2800" b="1" dirty="0" smtClean="0"/>
              <a:t>m</a:t>
            </a:r>
            <a:r>
              <a:rPr sz="2800" b="1" smtClean="0"/>
              <a:t>ongofiles :  </a:t>
            </a:r>
            <a:r>
              <a:rPr sz="2800" smtClean="0"/>
              <a:t>(l'utilitaire GridFS) permet de gérer les fichier d'autres extensions sous mongo</a:t>
            </a:r>
          </a:p>
          <a:p>
            <a:pPr marL="596900" indent="-514350">
              <a:buFont typeface="+mj-lt"/>
              <a:buAutoNum type="arabicPeriod"/>
            </a:pPr>
            <a:r>
              <a:rPr lang="fr-FR" sz="2800" b="1" dirty="0" smtClean="0"/>
              <a:t>M</a:t>
            </a:r>
            <a:r>
              <a:rPr sz="2800" b="1" smtClean="0"/>
              <a:t>ongostat : </a:t>
            </a:r>
            <a:r>
              <a:rPr sz="2800" smtClean="0"/>
              <a:t>permet de visualiser les stat d'une instance mongoDB</a:t>
            </a:r>
            <a:endParaRPr sz="2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mtClean="0"/>
          </a:p>
          <a:p>
            <a:endParaRPr smtClean="0"/>
          </a:p>
          <a:p>
            <a:endParaRPr smtClean="0"/>
          </a:p>
          <a:p>
            <a:endParaRPr smtClean="0"/>
          </a:p>
          <a:p>
            <a:pPr marL="596900" indent="-514350" algn="ctr">
              <a:buNone/>
            </a:pPr>
            <a:r>
              <a:rPr b="1" smtClean="0"/>
              <a:t>3.	</a:t>
            </a:r>
            <a:r>
              <a:rPr lang="fr-FR" b="1" dirty="0" smtClean="0"/>
              <a:t>S</a:t>
            </a:r>
            <a:r>
              <a:rPr b="1" smtClean="0"/>
              <a:t>hell MongoDB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Presentatio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51000" t="-20000" r="2000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6B507DF-A9CC-4319-ADB2-D8D3852E98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10825</Words>
  <Application>Microsoft Office PowerPoint</Application>
  <PresentationFormat>Affichage à l'écran (4:3)</PresentationFormat>
  <Paragraphs>2097</Paragraphs>
  <Slides>259</Slides>
  <Notes>29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259</vt:i4>
      </vt:variant>
    </vt:vector>
  </HeadingPairs>
  <TitlesOfParts>
    <vt:vector size="260" baseType="lpstr">
      <vt:lpstr>TrainingPresentation</vt:lpstr>
      <vt:lpstr>    Big Data Introduction à NoSql</vt:lpstr>
      <vt:lpstr>Connaissances préalables</vt:lpstr>
      <vt:lpstr>Objectifs </vt:lpstr>
      <vt:lpstr>Sommaire</vt:lpstr>
      <vt:lpstr>Liens utiles</vt:lpstr>
      <vt:lpstr>Projet</vt:lpstr>
      <vt:lpstr>Projet</vt:lpstr>
      <vt:lpstr>Environnement de travail</vt:lpstr>
      <vt:lpstr>Diapositive 9</vt:lpstr>
      <vt:lpstr>Diapositive 10</vt:lpstr>
      <vt:lpstr>Définition Big data</vt:lpstr>
      <vt:lpstr>Introduction (1/4)  </vt:lpstr>
      <vt:lpstr>Introduction (2/4)  </vt:lpstr>
      <vt:lpstr>Introduction (3/4)  </vt:lpstr>
      <vt:lpstr>Introduction (4/4)  </vt:lpstr>
      <vt:lpstr>Diapositive 16</vt:lpstr>
      <vt:lpstr>NoSQL Orienté clé / valeur ( 1 / 7) </vt:lpstr>
      <vt:lpstr>NoSQL Orienté clé / valeur ( 2 / 7)  </vt:lpstr>
      <vt:lpstr>No SQL Orienté clé / valeur ( 3 / 7) </vt:lpstr>
      <vt:lpstr>NoSQL Orienté clé / valeur ( 4/ 7) </vt:lpstr>
      <vt:lpstr>NoSQL Orienté clé / valeur ( 5/ 7) </vt:lpstr>
      <vt:lpstr>NoSQL Orienté clé / valeur ( 6 / 7) </vt:lpstr>
      <vt:lpstr>NoSQL Orienté clé / valeur ( 7 /7) </vt:lpstr>
      <vt:lpstr>Diapositive 24</vt:lpstr>
      <vt:lpstr>NoSQL Orienté colonnes (1/5) </vt:lpstr>
      <vt:lpstr>NoSQL Orienté colonnes (2/5) </vt:lpstr>
      <vt:lpstr>NoSQL Orienté colonnes (3/5) </vt:lpstr>
      <vt:lpstr>NoSQL Orienté colonnes ( 4/5) </vt:lpstr>
      <vt:lpstr>NoSQL Orienté colonnes ( 5/5) </vt:lpstr>
      <vt:lpstr>Diapositive 30</vt:lpstr>
      <vt:lpstr>NoSQL Orienté Graphes (1/6) </vt:lpstr>
      <vt:lpstr>NoSQL Orienté Graphes (2/6) </vt:lpstr>
      <vt:lpstr>NoSQL Orienté Graphes (3/6) </vt:lpstr>
      <vt:lpstr>NoSQL Orienté Graphes (4/6) </vt:lpstr>
      <vt:lpstr>NoSQL Orienté Graphes  - Pourquoi ?( 5/ 6)</vt:lpstr>
      <vt:lpstr>NoSQL Orienté Graphes ( 6/6) </vt:lpstr>
      <vt:lpstr>Diapositive 37</vt:lpstr>
      <vt:lpstr>NoSQL Orienté documents ( 1/7) </vt:lpstr>
      <vt:lpstr>NoSQL Orienté documents ( 2 /7) </vt:lpstr>
      <vt:lpstr>NoSQL Orienté documents ( 3 /7) </vt:lpstr>
      <vt:lpstr>NoSQL Orienté documents ( 4 /7) </vt:lpstr>
      <vt:lpstr>NoSQL Orienté documents ( 5 /7) </vt:lpstr>
      <vt:lpstr>NoSQL Orienté documents – Pourquoi?( 6/7) </vt:lpstr>
      <vt:lpstr>NoSQL Orienté Graphes (7/7) </vt:lpstr>
      <vt:lpstr>Diapositive 45</vt:lpstr>
      <vt:lpstr>Théorème de CAP (1/6)</vt:lpstr>
      <vt:lpstr>Théorème de CAP (2 /6 )</vt:lpstr>
      <vt:lpstr>Théorème de CAP (3/6 )</vt:lpstr>
      <vt:lpstr>Théorème de CAP (4/6 )</vt:lpstr>
      <vt:lpstr>Théorème de CAP (5/6)</vt:lpstr>
      <vt:lpstr>Théorème de CAP (6/6)</vt:lpstr>
      <vt:lpstr>Diapositive 52</vt:lpstr>
      <vt:lpstr>Le sharding et l'élasticité (1/13)</vt:lpstr>
      <vt:lpstr>Le sharding et l'élasticité (2/13)</vt:lpstr>
      <vt:lpstr>Le sharding et l'élasticité (3/13)</vt:lpstr>
      <vt:lpstr>Le sharding : HDFS (4/13)</vt:lpstr>
      <vt:lpstr>Le sharding et l'élasticité (5/13)</vt:lpstr>
      <vt:lpstr>Le sharding et l'élasticité (6/13)</vt:lpstr>
      <vt:lpstr>Le sharding et l'élasticité (7/13)</vt:lpstr>
      <vt:lpstr>Le sharding : Clustered index (8/13)</vt:lpstr>
      <vt:lpstr>Le sharding : Clustered index (9/13)</vt:lpstr>
      <vt:lpstr>Le sharding : Clustered index (10/13)</vt:lpstr>
      <vt:lpstr>Le sharding : Consistent Hashing (11/13)</vt:lpstr>
      <vt:lpstr>Le sharding : Consistent Hashing (12/13)</vt:lpstr>
      <vt:lpstr>Le sharding : Consistent Hashing (13/13)</vt:lpstr>
      <vt:lpstr>Travail de recherche</vt:lpstr>
      <vt:lpstr>TP : Réplication et Sharding</vt:lpstr>
      <vt:lpstr>TP : Réplication et Sharding</vt:lpstr>
      <vt:lpstr>TP : Réplication et Sharding</vt:lpstr>
      <vt:lpstr>TP : Réplication et Sharding</vt:lpstr>
      <vt:lpstr>TP : Réplication et Sharding</vt:lpstr>
      <vt:lpstr>TP : Réplication et Sharding</vt:lpstr>
      <vt:lpstr>TP : Réplication et Sharding</vt:lpstr>
      <vt:lpstr>TP : Etapes</vt:lpstr>
      <vt:lpstr>TP : Etapes</vt:lpstr>
      <vt:lpstr>TP : Etapes</vt:lpstr>
      <vt:lpstr>TP : Etapes</vt:lpstr>
      <vt:lpstr>TP : Etapes</vt:lpstr>
      <vt:lpstr>TP : Etapes</vt:lpstr>
      <vt:lpstr>TP : Etapes</vt:lpstr>
      <vt:lpstr>Diapositive 81</vt:lpstr>
      <vt:lpstr>Diapositive 82</vt:lpstr>
      <vt:lpstr>Présentation MongoDB</vt:lpstr>
      <vt:lpstr>Présentation MongoDB – Modèle de données</vt:lpstr>
      <vt:lpstr>Présentation MongoDB – Point sur JSON</vt:lpstr>
      <vt:lpstr>Présentation MongoDB – Point sur JSON</vt:lpstr>
      <vt:lpstr>Présentation MongoDB – Point sur JSON</vt:lpstr>
      <vt:lpstr>Présentation MongoDB –JSON</vt:lpstr>
      <vt:lpstr>Présentation MongoDB –JSON</vt:lpstr>
      <vt:lpstr>Présentation MongoDB –JSON</vt:lpstr>
      <vt:lpstr>TP</vt:lpstr>
      <vt:lpstr>Analogie avec le SQL</vt:lpstr>
      <vt:lpstr>Comparaison NoSQL / SGBDR</vt:lpstr>
      <vt:lpstr>Comparaison NoSQL / SGBDR</vt:lpstr>
      <vt:lpstr>Diapositive 95</vt:lpstr>
      <vt:lpstr>Installation MongoDB sous Windows (1 /</vt:lpstr>
      <vt:lpstr>Installation MongoDB sous Windows (2/</vt:lpstr>
      <vt:lpstr>MongoDB sous Windows – les outils (2/</vt:lpstr>
      <vt:lpstr>Diapositive 99</vt:lpstr>
      <vt:lpstr>MongoDB – Commande</vt:lpstr>
      <vt:lpstr>MongoDB – Commande</vt:lpstr>
      <vt:lpstr>MongoDB – Commande</vt:lpstr>
      <vt:lpstr>Diapositive 103</vt:lpstr>
      <vt:lpstr>MongoDB – import</vt:lpstr>
      <vt:lpstr>MongoDB – exporter</vt:lpstr>
      <vt:lpstr>MongoDB – TP</vt:lpstr>
      <vt:lpstr>Diapositive 107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Interrogation des données</vt:lpstr>
      <vt:lpstr>MongoDB – Find : Recherche Multiple</vt:lpstr>
      <vt:lpstr>MongoDB – Find : Recherche Multiple</vt:lpstr>
      <vt:lpstr>MongoDB – Interrogation des données : TP</vt:lpstr>
      <vt:lpstr>MongoDB – Interrogation des données : TP</vt:lpstr>
      <vt:lpstr>Diapositive 121</vt:lpstr>
      <vt:lpstr>MongoDB – Creation de document</vt:lpstr>
      <vt:lpstr>MongoDB – Creation de document</vt:lpstr>
      <vt:lpstr>MongoDB – Creation de document</vt:lpstr>
      <vt:lpstr>MongoDB – Update de document</vt:lpstr>
      <vt:lpstr>MongoDB – Update de document</vt:lpstr>
      <vt:lpstr>MongoDB – Update de document</vt:lpstr>
      <vt:lpstr>MongoDB – Update de document</vt:lpstr>
      <vt:lpstr>MongoDB – Update de document</vt:lpstr>
      <vt:lpstr>Diapositive 130</vt:lpstr>
      <vt:lpstr>MongoDB - Java</vt:lpstr>
      <vt:lpstr>MongoDB - Java</vt:lpstr>
      <vt:lpstr>MongoDB - Java</vt:lpstr>
      <vt:lpstr>MongoDB - Java</vt:lpstr>
      <vt:lpstr>MongoDB - Java</vt:lpstr>
      <vt:lpstr>MongoDB – Java :Delete</vt:lpstr>
      <vt:lpstr>MongoDB – Java : Update</vt:lpstr>
      <vt:lpstr>MongoDB – Java : find()</vt:lpstr>
      <vt:lpstr>MongoDB – Java : find()</vt:lpstr>
      <vt:lpstr>MongoDB – Java : find()</vt:lpstr>
      <vt:lpstr>MongoDB – Java : find()</vt:lpstr>
      <vt:lpstr>MongoDB – Java : Resumé</vt:lpstr>
      <vt:lpstr>MongoDB – Java : Resumé</vt:lpstr>
      <vt:lpstr>Diapositive 144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MONGODB:Performance et Indexation</vt:lpstr>
      <vt:lpstr>Performance et Indexation : TP</vt:lpstr>
      <vt:lpstr>Performance et Indexation : TP</vt:lpstr>
      <vt:lpstr>Performance et Indexation : TP</vt:lpstr>
      <vt:lpstr>Performance et Indexation : TP</vt:lpstr>
      <vt:lpstr>Performance et Indexation : TP</vt:lpstr>
      <vt:lpstr>MONGODB - AGREGATS</vt:lpstr>
      <vt:lpstr>MONGODB - AGREGATS</vt:lpstr>
      <vt:lpstr>MONGODB - AGREGATS</vt:lpstr>
      <vt:lpstr>MONGODB - AGREGATS</vt:lpstr>
      <vt:lpstr>MONGODB - AGREGATS</vt:lpstr>
      <vt:lpstr>MONGODB - AGREGATS</vt:lpstr>
      <vt:lpstr>MONGODB - AGREGATS</vt:lpstr>
      <vt:lpstr>MONGODB - AGREGATS</vt:lpstr>
      <vt:lpstr>MONGODB – AGREGATS EN JAVA</vt:lpstr>
      <vt:lpstr>MONGODB – AGREGATS EN JAVA</vt:lpstr>
      <vt:lpstr>Diapositive 170</vt:lpstr>
      <vt:lpstr> Gestion des Utilisateurs (1/3)</vt:lpstr>
      <vt:lpstr> Gestion des Utilisateurs (2/3)</vt:lpstr>
      <vt:lpstr> Gestion des Utilisateurs (2/3)</vt:lpstr>
      <vt:lpstr> Gestion des Utilisateurs (2/3)</vt:lpstr>
      <vt:lpstr> Gestion des Utilisateurs (3/3)</vt:lpstr>
      <vt:lpstr> Gestion des Utilisateurs (3/3)</vt:lpstr>
      <vt:lpstr>Diapositive 177</vt:lpstr>
      <vt:lpstr>Utilitaire GridFS</vt:lpstr>
      <vt:lpstr>Utilitaire GridFS</vt:lpstr>
      <vt:lpstr>Utilitaire GridFS : TP</vt:lpstr>
      <vt:lpstr>Utilitaire GridFS : TP</vt:lpstr>
      <vt:lpstr>Diapositive 182</vt:lpstr>
      <vt:lpstr>Installation Redis</vt:lpstr>
      <vt:lpstr>Diapositive 184</vt:lpstr>
      <vt:lpstr>Présentation de Redis (1/ 2)</vt:lpstr>
      <vt:lpstr>Présentation de Redis (2 / 2)</vt:lpstr>
      <vt:lpstr>Diapositive 187</vt:lpstr>
      <vt:lpstr>Redis :Type Chaine ( 1/ 10 )</vt:lpstr>
      <vt:lpstr>Redis :Type Chaine (2 / 10)</vt:lpstr>
      <vt:lpstr>Redis –Type Chaine(3 / 10)</vt:lpstr>
      <vt:lpstr>Redis –Type Chaine(4 / 10)</vt:lpstr>
      <vt:lpstr>Redis –Type Liste (5 / 10)</vt:lpstr>
      <vt:lpstr>Redis –Type Liste (6 / 10)</vt:lpstr>
      <vt:lpstr>Redis –Type Liste (7 / 10)</vt:lpstr>
      <vt:lpstr>Redis –Type Liste (8 /10)</vt:lpstr>
      <vt:lpstr>Redis –Type Liste (9 / 10)</vt:lpstr>
      <vt:lpstr>Redis –Type Liste (10 / 10)</vt:lpstr>
      <vt:lpstr>Diapositive 198</vt:lpstr>
      <vt:lpstr>de Redis –Type Hash(1/3)</vt:lpstr>
      <vt:lpstr>Redis –Type Hash(2 / 3)</vt:lpstr>
      <vt:lpstr>Redis –Type Hash(3 / 3)</vt:lpstr>
      <vt:lpstr>Diapositive 202</vt:lpstr>
      <vt:lpstr>Redis –Type Set(1/5)</vt:lpstr>
      <vt:lpstr>Redis –Type Set(2/5)</vt:lpstr>
      <vt:lpstr>Redis –Type Set (3/5)</vt:lpstr>
      <vt:lpstr>Redis –Type Set(4/5)</vt:lpstr>
      <vt:lpstr>Redis –Type Set(5/5)</vt:lpstr>
      <vt:lpstr>Diapositive 208</vt:lpstr>
      <vt:lpstr>Redis –Type Set Trié (1/4)</vt:lpstr>
      <vt:lpstr>Redis –Type Set Trié (2/4)</vt:lpstr>
      <vt:lpstr>Redis –Type Set Trié (3/4)</vt:lpstr>
      <vt:lpstr>Redis –Type Set Trié (4/4)</vt:lpstr>
      <vt:lpstr>Redis – Java (1/)</vt:lpstr>
      <vt:lpstr>Redis – Java (1/)</vt:lpstr>
      <vt:lpstr>Diapositive 215</vt:lpstr>
      <vt:lpstr>Redis – Java (1/)</vt:lpstr>
      <vt:lpstr>Redis – Java (1/)</vt:lpstr>
      <vt:lpstr>Redis – Java (1/)</vt:lpstr>
      <vt:lpstr>Redis – Java (1/)</vt:lpstr>
      <vt:lpstr>Redis – Java (1/)</vt:lpstr>
      <vt:lpstr>Redis - Java</vt:lpstr>
      <vt:lpstr>Redis - Java</vt:lpstr>
      <vt:lpstr>Redis - Java</vt:lpstr>
      <vt:lpstr>Redis - Java</vt:lpstr>
      <vt:lpstr>Redis - Java</vt:lpstr>
      <vt:lpstr>Redis - Java</vt:lpstr>
      <vt:lpstr>Redis - Java</vt:lpstr>
      <vt:lpstr>Redis - Java</vt:lpstr>
      <vt:lpstr>Redis - Java</vt:lpstr>
      <vt:lpstr>Mini Projet Redis - Java</vt:lpstr>
      <vt:lpstr>Mini Projet Redis - Java</vt:lpstr>
      <vt:lpstr>Mini Projet Redis - Java</vt:lpstr>
      <vt:lpstr>Diapositive 233</vt:lpstr>
      <vt:lpstr>Présentation Cassandra (1/2)</vt:lpstr>
      <vt:lpstr>Présentation Cassandra (2/2)</vt:lpstr>
      <vt:lpstr>Architecture de Cassandra</vt:lpstr>
      <vt:lpstr>Cassandra : Modèle de données(1/5 )</vt:lpstr>
      <vt:lpstr>Cassandra : Modèle de données(2/5 )</vt:lpstr>
      <vt:lpstr>Cassandra : Modèle de données(3/5 )</vt:lpstr>
      <vt:lpstr>Cassandra : Modèle de données(4/5 )</vt:lpstr>
      <vt:lpstr>Cassandra : Modèle de données(5/5 )</vt:lpstr>
      <vt:lpstr>Cassandra : Modèle de données(5/5 )</vt:lpstr>
      <vt:lpstr>Diapositive 243</vt:lpstr>
      <vt:lpstr>Configuration</vt:lpstr>
      <vt:lpstr>Opérations sur les keyspace (1/5)</vt:lpstr>
      <vt:lpstr>Opérations sur les keyspace (2/5)</vt:lpstr>
      <vt:lpstr>Opérations sur les keyspace (3/5)</vt:lpstr>
      <vt:lpstr>Opérations sur les keyspace (4/5)</vt:lpstr>
      <vt:lpstr>Opérations sur les keyspace (5/5)</vt:lpstr>
      <vt:lpstr>Opérations sur les familles de colonnes (Column Familly)(1/4)</vt:lpstr>
      <vt:lpstr>Opérations sur les familles de colonnes (Column Familly) (2/4)</vt:lpstr>
      <vt:lpstr>Opérations sur les familles de colonnes (Column Familly) (3/4)</vt:lpstr>
      <vt:lpstr>Opérations sur les familles de colonnes (Column Familly) (4/4)</vt:lpstr>
      <vt:lpstr>Opérations sur les lignes (1/4)</vt:lpstr>
      <vt:lpstr>Opérations sur les lignes (2/4)</vt:lpstr>
      <vt:lpstr>Opérations sur les lignes (3/4)</vt:lpstr>
      <vt:lpstr>Opérations sur les lignes (4/4)</vt:lpstr>
      <vt:lpstr>Diapositive 258</vt:lpstr>
      <vt:lpstr>Diapositive 259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2013-02-23T11:05:53Z</dcterms:created>
  <dcterms:modified xsi:type="dcterms:W3CDTF">2019-04-21T15:25:16Z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TC100822959990</vt:lpwstr>
  </property>
</Properties>
</file>